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9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D8C5A-91C3-4A95-8800-7B453BE76280}" type="datetimeFigureOut">
              <a:rPr lang="sk-SK" smtClean="0"/>
              <a:pPr/>
              <a:t>19. 3. 2012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442E-6FE0-48A3-9664-2E48F55896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zaujimavosti.net/zabava-hry-mix-koktail/neuveritelne-reklamy-co-do-seba-zapoja-cele-budov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Marketing podniku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Cena (</a:t>
            </a:r>
            <a:r>
              <a:rPr lang="sk-SK" dirty="0" err="1" smtClean="0"/>
              <a:t>price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sk-SK" b="1" dirty="0" smtClean="0"/>
              <a:t>nákladové metódy </a:t>
            </a:r>
            <a:r>
              <a:rPr lang="sk-SK" dirty="0" smtClean="0"/>
              <a:t>– analýza nulového bodu </a:t>
            </a:r>
          </a:p>
          <a:p>
            <a:pPr>
              <a:buNone/>
            </a:pPr>
            <a:r>
              <a:rPr lang="sk-SK" sz="2000" dirty="0" smtClean="0"/>
              <a:t>		</a:t>
            </a:r>
          </a:p>
          <a:p>
            <a:pPr>
              <a:buNone/>
            </a:pPr>
            <a:r>
              <a:rPr lang="sk-SK" sz="2000" b="1" dirty="0" smtClean="0">
                <a:solidFill>
                  <a:schemeClr val="tx2"/>
                </a:solidFill>
              </a:rPr>
              <a:t>		náklady</a:t>
            </a:r>
            <a:r>
              <a:rPr lang="sk-SK" sz="2000" dirty="0" smtClean="0"/>
              <a:t>/</a:t>
            </a:r>
          </a:p>
          <a:p>
            <a:pPr>
              <a:buNone/>
            </a:pPr>
            <a:r>
              <a:rPr lang="sk-SK" sz="2000" dirty="0" smtClean="0"/>
              <a:t>		</a:t>
            </a:r>
            <a:r>
              <a:rPr lang="sk-SK" sz="2000" b="1" dirty="0" smtClean="0">
                <a:solidFill>
                  <a:srgbClr val="C00000"/>
                </a:solidFill>
              </a:rPr>
              <a:t>výnosy</a:t>
            </a:r>
          </a:p>
          <a:p>
            <a:pPr>
              <a:buNone/>
            </a:pPr>
            <a:endParaRPr lang="sk-SK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k-SK" sz="2000" b="1" dirty="0" smtClean="0">
                <a:solidFill>
                  <a:srgbClr val="C00000"/>
                </a:solidFill>
              </a:rPr>
              <a:t>			</a:t>
            </a:r>
            <a:r>
              <a:rPr lang="sk-SK" sz="2000" b="1" dirty="0" smtClean="0">
                <a:solidFill>
                  <a:schemeClr val="tx2"/>
                </a:solidFill>
              </a:rPr>
              <a:t>        nulový bod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C00000"/>
                </a:solidFill>
              </a:rPr>
              <a:t>			       </a:t>
            </a:r>
            <a:r>
              <a:rPr lang="sk-SK" sz="2000" b="1" dirty="0" smtClean="0">
                <a:solidFill>
                  <a:schemeClr val="tx2"/>
                </a:solidFill>
              </a:rPr>
              <a:t>(bod zvratu)</a:t>
            </a:r>
          </a:p>
          <a:p>
            <a:pPr>
              <a:buNone/>
            </a:pPr>
            <a:endParaRPr lang="sk-SK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k-SK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k-SK" sz="2000" b="1" dirty="0" smtClean="0">
                <a:solidFill>
                  <a:srgbClr val="C00000"/>
                </a:solidFill>
              </a:rPr>
              <a:t>							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C00000"/>
                </a:solidFill>
              </a:rPr>
              <a:t>							</a:t>
            </a:r>
          </a:p>
          <a:p>
            <a:pPr>
              <a:buNone/>
            </a:pPr>
            <a:endParaRPr lang="sk-SK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k-SK" sz="2000" b="1" dirty="0" smtClean="0">
                <a:solidFill>
                  <a:srgbClr val="C00000"/>
                </a:solidFill>
              </a:rPr>
              <a:t>						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C00000"/>
                </a:solidFill>
              </a:rPr>
              <a:t>							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</a:t>
            </a:r>
            <a:r>
              <a:rPr lang="sk-SK" sz="2000" b="1" dirty="0" smtClean="0">
                <a:solidFill>
                  <a:schemeClr val="tx2"/>
                </a:solidFill>
              </a:rPr>
              <a:t>čas</a:t>
            </a:r>
            <a:endParaRPr lang="sk-SK" sz="2000" b="1" dirty="0">
              <a:solidFill>
                <a:schemeClr val="tx2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2483768" y="2420888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>
            <a:off x="2195736" y="5589240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flipV="1">
            <a:off x="2123728" y="3645024"/>
            <a:ext cx="4608512" cy="151216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2483768" y="2852936"/>
            <a:ext cx="3384376" cy="273630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Zalomená spojnica 19"/>
          <p:cNvCxnSpPr/>
          <p:nvPr/>
        </p:nvCxnSpPr>
        <p:spPr>
          <a:xfrm rot="16200000" flipV="1">
            <a:off x="2627784" y="3645024"/>
            <a:ext cx="1080120" cy="9361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sk-SK" b="1" dirty="0" smtClean="0"/>
              <a:t>dopytové metódy</a:t>
            </a:r>
            <a:r>
              <a:rPr lang="sk-SK" dirty="0" smtClean="0"/>
              <a:t> </a:t>
            </a:r>
          </a:p>
          <a:p>
            <a:pPr lvl="1" fontAlgn="base"/>
            <a:r>
              <a:rPr lang="sk-SK" dirty="0" smtClean="0"/>
              <a:t>priame cenové porovnanie (potenciálni záujemcovia </a:t>
            </a:r>
            <a:br>
              <a:rPr lang="sk-SK" dirty="0" smtClean="0"/>
            </a:br>
            <a:r>
              <a:rPr lang="sk-SK" dirty="0" smtClean="0"/>
              <a:t>o kúpu produktu povedia, koľko sú ochotní zaň zaplatiť),</a:t>
            </a:r>
          </a:p>
          <a:p>
            <a:pPr lvl="1" fontAlgn="base"/>
            <a:r>
              <a:rPr lang="sk-SK" dirty="0" smtClean="0"/>
              <a:t> porovnanie vnímaných hodnôt (cenu známeho a nového produktu porovnávame)</a:t>
            </a:r>
          </a:p>
          <a:p>
            <a:pPr lvl="1" fontAlgn="base"/>
            <a:r>
              <a:rPr lang="sk-SK" dirty="0" smtClean="0"/>
              <a:t>diagnostická metóda stanovenia ceny (nároky na údržbu, bezpečnosť, spotreba... Každej z týchto vlastností pridelíme váhu)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sk-SK" dirty="0" smtClean="0"/>
              <a:t>test cenovej citlivosti - metóda holandského testu (4 otázkach:</a:t>
            </a:r>
          </a:p>
          <a:p>
            <a:pPr lvl="1" fontAlgn="base"/>
            <a:r>
              <a:rPr lang="sk-SK" dirty="0" smtClean="0"/>
              <a:t>pri akej cene na danej stupnici vám začína pripadať produkt atraktívny,</a:t>
            </a:r>
          </a:p>
          <a:p>
            <a:pPr lvl="1" fontAlgn="base"/>
            <a:r>
              <a:rPr lang="sk-SK" dirty="0" smtClean="0"/>
              <a:t>pri akej cene na danej stupnici vám začína pripadať produkt ako drahý,</a:t>
            </a:r>
          </a:p>
          <a:p>
            <a:pPr lvl="1" fontAlgn="base"/>
            <a:r>
              <a:rPr lang="sk-SK" dirty="0" smtClean="0"/>
              <a:t>pri akej cene na danej stupnici vám začína pripadať produkt tak drahý, že v žiadnom prípade nie ste ochotní akceptovať cenu,</a:t>
            </a:r>
          </a:p>
          <a:p>
            <a:pPr lvl="1" fontAlgn="base"/>
            <a:r>
              <a:rPr lang="sk-SK" dirty="0" smtClean="0"/>
              <a:t>pri akej cene na danej stupnici vám začína pripadať produkt tak lacný, že začnete pochybovať o jeho kvalite)</a:t>
            </a:r>
          </a:p>
          <a:p>
            <a:pPr fontAlgn="base"/>
            <a:r>
              <a:rPr lang="sk-SK" b="1" dirty="0" smtClean="0"/>
              <a:t>konkurenčné stanovenie ceny</a:t>
            </a:r>
            <a:r>
              <a:rPr lang="sk-SK" dirty="0" smtClean="0"/>
              <a:t> - porovnaním cien s konkurenciou.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k-SK" dirty="0" smtClean="0"/>
              <a:t>Miesto (</a:t>
            </a:r>
            <a:r>
              <a:rPr lang="sk-SK" dirty="0" err="1" smtClean="0"/>
              <a:t>place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sk-SK" dirty="0" smtClean="0"/>
              <a:t>Kde?</a:t>
            </a:r>
          </a:p>
          <a:p>
            <a:r>
              <a:rPr lang="sk-SK" dirty="0" smtClean="0"/>
              <a:t>Produkt musí byť dostupný v adekvátnom množstve, na vhodnom mieste a v čase, kedy je zákazník ochotný kúpiť si ho</a:t>
            </a:r>
          </a:p>
          <a:p>
            <a:r>
              <a:rPr lang="sk-SK" dirty="0" smtClean="0"/>
              <a:t>„ byť v správnom čase na správnom mieste“</a:t>
            </a:r>
            <a:endParaRPr lang="sk-SK" dirty="0"/>
          </a:p>
        </p:txBody>
      </p:sp>
      <p:pic>
        <p:nvPicPr>
          <p:cNvPr id="4" name="Obrázok 3" descr="Kurz-uspesny-predajca-290x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095750"/>
            <a:ext cx="27622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Miesto (</a:t>
            </a:r>
            <a:r>
              <a:rPr lang="sk-SK" dirty="0" err="1" smtClean="0"/>
              <a:t>place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forma predaja:</a:t>
            </a:r>
          </a:p>
          <a:p>
            <a:pPr lvl="1"/>
            <a:r>
              <a:rPr lang="sk-SK" dirty="0" smtClean="0"/>
              <a:t>kamenný obchod</a:t>
            </a:r>
          </a:p>
          <a:p>
            <a:pPr lvl="1"/>
            <a:r>
              <a:rPr lang="sk-SK" dirty="0" err="1" smtClean="0"/>
              <a:t>e-shop</a:t>
            </a:r>
            <a:endParaRPr lang="sk-SK" dirty="0" smtClean="0"/>
          </a:p>
          <a:p>
            <a:pPr lvl="1"/>
            <a:r>
              <a:rPr lang="sk-SK" dirty="0" smtClean="0"/>
              <a:t>podomový predaj</a:t>
            </a:r>
          </a:p>
          <a:p>
            <a:pPr lvl="1"/>
            <a:endParaRPr lang="sk-SK" dirty="0" smtClean="0"/>
          </a:p>
          <a:p>
            <a:endParaRPr lang="sk-SK" dirty="0" smtClean="0"/>
          </a:p>
          <a:p>
            <a:pPr lvl="1"/>
            <a:endParaRPr lang="sk-SK" dirty="0" smtClean="0"/>
          </a:p>
        </p:txBody>
      </p:sp>
      <p:pic>
        <p:nvPicPr>
          <p:cNvPr id="4" name="Obrázok 3" descr="698266_obchod-zlava-zlavy-vypredaj-vypredaje-obchody-slovensko-tesco-december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4322564" cy="2417705"/>
          </a:xfrm>
          <a:prstGeom prst="rect">
            <a:avLst/>
          </a:prstGeom>
        </p:spPr>
      </p:pic>
      <p:pic>
        <p:nvPicPr>
          <p:cNvPr id="5" name="Obrázok 4" descr="E sh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48680"/>
            <a:ext cx="2016655" cy="2396678"/>
          </a:xfrm>
          <a:prstGeom prst="rect">
            <a:avLst/>
          </a:prstGeom>
        </p:spPr>
      </p:pic>
      <p:pic>
        <p:nvPicPr>
          <p:cNvPr id="6" name="Obrázok 5" descr="podomovy_preda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068960"/>
            <a:ext cx="461962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Miesto (</a:t>
            </a:r>
            <a:r>
              <a:rPr lang="sk-SK" dirty="0" err="1" smtClean="0"/>
              <a:t>place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forma </a:t>
            </a:r>
            <a:r>
              <a:rPr lang="sk-SK" dirty="0" smtClean="0"/>
              <a:t>predaja:</a:t>
            </a:r>
          </a:p>
          <a:p>
            <a:pPr lvl="1"/>
            <a:r>
              <a:rPr lang="sk-SK" dirty="0" smtClean="0"/>
              <a:t>samoobsluha</a:t>
            </a:r>
          </a:p>
          <a:p>
            <a:pPr lvl="1"/>
            <a:r>
              <a:rPr lang="sk-SK" dirty="0" smtClean="0"/>
              <a:t>pultový predaj</a:t>
            </a:r>
          </a:p>
          <a:p>
            <a:pPr lvl="1"/>
            <a:r>
              <a:rPr lang="sk-SK" dirty="0" smtClean="0"/>
              <a:t>osobný poradca / predajca</a:t>
            </a:r>
            <a:endParaRPr lang="sk-SK" dirty="0"/>
          </a:p>
        </p:txBody>
      </p:sp>
      <p:pic>
        <p:nvPicPr>
          <p:cNvPr id="4" name="Obrázok 3" descr="banner_porad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05064"/>
            <a:ext cx="7429500" cy="2476500"/>
          </a:xfrm>
          <a:prstGeom prst="rect">
            <a:avLst/>
          </a:prstGeom>
        </p:spPr>
      </p:pic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72816"/>
            <a:ext cx="2691763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Propagácia (</a:t>
            </a:r>
            <a:r>
              <a:rPr lang="sk-SK" dirty="0" err="1" smtClean="0"/>
              <a:t>promotion</a:t>
            </a:r>
            <a:r>
              <a:rPr lang="sk-SK" dirty="0" smtClean="0"/>
              <a:t>) -</a:t>
            </a:r>
            <a:br>
              <a:rPr lang="sk-SK" dirty="0" smtClean="0"/>
            </a:br>
            <a:r>
              <a:rPr lang="sk-SK" dirty="0" smtClean="0"/>
              <a:t>podpora predaja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6" name="Zástupný symbol obsahu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04864"/>
            <a:ext cx="3888432" cy="293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Propagácia (</a:t>
            </a:r>
            <a:r>
              <a:rPr lang="sk-SK" dirty="0" err="1" smtClean="0"/>
              <a:t>promotion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reklama, osobný predaj, vzťahy s verejnosťou, priamy marketing, Internet a on-line </a:t>
            </a:r>
            <a:r>
              <a:rPr lang="sk-SK" dirty="0" smtClean="0"/>
              <a:t>marketing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cieľová </a:t>
            </a:r>
            <a:r>
              <a:rPr lang="sk-SK" dirty="0" smtClean="0"/>
              <a:t>skupina je informovaná o existencii produktu alebo služby a úžitku, ktorý prináša zákazníkovi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panelak_reklama_833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-747464"/>
            <a:ext cx="4872583" cy="2479897"/>
          </a:xfrm>
          <a:prstGeom prst="rect">
            <a:avLst/>
          </a:prstGeom>
        </p:spPr>
      </p:pic>
      <p:pic>
        <p:nvPicPr>
          <p:cNvPr id="4" name="Zástupný symbol obsahu 3" descr="SK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5431079" cy="2566185"/>
          </a:xfrm>
        </p:spPr>
      </p:pic>
      <p:pic>
        <p:nvPicPr>
          <p:cNvPr id="6" name="Obrázok 5" descr="reklama-na-colg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708920"/>
            <a:ext cx="2687709" cy="4005064"/>
          </a:xfrm>
          <a:prstGeom prst="rect">
            <a:avLst/>
          </a:prstGeom>
        </p:spPr>
      </p:pic>
      <p:pic>
        <p:nvPicPr>
          <p:cNvPr id="7" name="Obrázok 6" descr="m_602_1274174302_0_49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0"/>
            <a:ext cx="2339752" cy="2708920"/>
          </a:xfrm>
          <a:prstGeom prst="rect">
            <a:avLst/>
          </a:prstGeom>
        </p:spPr>
      </p:pic>
      <p:pic>
        <p:nvPicPr>
          <p:cNvPr id="8" name="Obrázok 7" descr="scre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789040"/>
            <a:ext cx="4038105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sk-SK" dirty="0" smtClean="0">
              <a:hlinkClick r:id="rId2"/>
            </a:endParaRPr>
          </a:p>
          <a:p>
            <a:pPr>
              <a:buNone/>
            </a:pPr>
            <a:endParaRPr lang="sk-SK" dirty="0" smtClean="0">
              <a:hlinkClick r:id="rId2"/>
            </a:endParaRPr>
          </a:p>
          <a:p>
            <a:endParaRPr lang="sk-SK" dirty="0" smtClean="0">
              <a:hlinkClick r:id="rId2"/>
            </a:endParaRPr>
          </a:p>
          <a:p>
            <a:endParaRPr lang="sk-SK" dirty="0" smtClean="0">
              <a:hlinkClick r:id="rId2"/>
            </a:endParaRPr>
          </a:p>
          <a:p>
            <a:endParaRPr lang="sk-SK" dirty="0" smtClean="0">
              <a:hlinkClick r:id="rId2"/>
            </a:endParaRPr>
          </a:p>
          <a:p>
            <a:endParaRPr lang="sk-SK" dirty="0" smtClean="0">
              <a:hlinkClick r:id="rId2"/>
            </a:endParaRPr>
          </a:p>
          <a:p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http</a:t>
            </a:r>
            <a:r>
              <a:rPr lang="sk-SK" dirty="0" smtClean="0">
                <a:hlinkClick r:id="rId2"/>
              </a:rPr>
              <a:t>://zaujimavosti.net/zabava-hry-mix-koktail/neuveritelne-reklamy-co-do-seba-zapoja-cele-budovy/</a:t>
            </a:r>
            <a:endParaRPr lang="sk-SK" dirty="0"/>
          </a:p>
        </p:txBody>
      </p:sp>
      <p:pic>
        <p:nvPicPr>
          <p:cNvPr id="4" name="Obrázok 3" descr="tooth paste advertis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3810000" cy="2695575"/>
          </a:xfrm>
          <a:prstGeom prst="rect">
            <a:avLst/>
          </a:prstGeom>
        </p:spPr>
      </p:pic>
      <p:pic>
        <p:nvPicPr>
          <p:cNvPr id="5" name="Obrázok 4" descr="funny_outdoor_advertisin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052736"/>
            <a:ext cx="2704040" cy="3833664"/>
          </a:xfrm>
          <a:prstGeom prst="rect">
            <a:avLst/>
          </a:prstGeom>
        </p:spPr>
      </p:pic>
      <p:pic>
        <p:nvPicPr>
          <p:cNvPr id="6" name="Obrázok 5" descr="funny_outdoor_advertising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140968"/>
            <a:ext cx="3123431" cy="208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ko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780928"/>
            <a:ext cx="5972175" cy="25717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dirty="0" smtClean="0"/>
              <a:t>Marketing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2400" dirty="0" smtClean="0"/>
              <a:t>Definícia: </a:t>
            </a:r>
          </a:p>
          <a:p>
            <a:pPr>
              <a:buNone/>
            </a:pPr>
            <a:r>
              <a:rPr lang="sk-SK" sz="2400" dirty="0" smtClean="0"/>
              <a:t>Marketing je spoločenský a riadiaci proces, </a:t>
            </a:r>
          </a:p>
          <a:p>
            <a:r>
              <a:rPr lang="sk-SK" sz="2400" dirty="0" smtClean="0"/>
              <a:t>v ktorom jednotlivci a skupiny získavajú</a:t>
            </a:r>
          </a:p>
          <a:p>
            <a:r>
              <a:rPr lang="sk-SK" sz="2400" dirty="0" smtClean="0"/>
              <a:t>prostredníctvom vytvárania a výmeny produktov a hodnôt </a:t>
            </a:r>
          </a:p>
          <a:p>
            <a:r>
              <a:rPr lang="sk-SK" sz="2400" dirty="0" smtClean="0"/>
              <a:t>to, čo potrebujú a chcú. (</a:t>
            </a:r>
            <a:r>
              <a:rPr lang="sk-SK" sz="2400" dirty="0" err="1" smtClean="0"/>
              <a:t>Philip</a:t>
            </a:r>
            <a:r>
              <a:rPr lang="sk-SK" sz="2400" dirty="0" smtClean="0"/>
              <a:t> </a:t>
            </a:r>
            <a:r>
              <a:rPr lang="sk-SK" sz="2400" dirty="0" err="1" smtClean="0"/>
              <a:t>Kotler</a:t>
            </a:r>
            <a:r>
              <a:rPr lang="sk-SK" sz="2400" dirty="0" smtClean="0"/>
              <a:t>)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200" b="1" dirty="0" smtClean="0"/>
          </a:p>
          <a:p>
            <a:endParaRPr lang="sk-SK" sz="2200" dirty="0" smtClean="0"/>
          </a:p>
          <a:p>
            <a:r>
              <a:rPr lang="sk-SK" sz="2200" dirty="0" smtClean="0"/>
              <a:t>Profesor </a:t>
            </a:r>
            <a:r>
              <a:rPr lang="sk-SK" sz="2200" dirty="0" err="1" smtClean="0"/>
              <a:t>Philip</a:t>
            </a:r>
            <a:r>
              <a:rPr lang="sk-SK" sz="2200" dirty="0" smtClean="0"/>
              <a:t> </a:t>
            </a:r>
            <a:r>
              <a:rPr lang="sk-SK" sz="2200" dirty="0" err="1" smtClean="0"/>
              <a:t>Kotler</a:t>
            </a:r>
            <a:r>
              <a:rPr lang="sk-SK" sz="2200" dirty="0" smtClean="0"/>
              <a:t> je jednou z </a:t>
            </a:r>
            <a:r>
              <a:rPr lang="sk-SK" sz="2200" dirty="0" err="1" smtClean="0"/>
              <a:t>najvýznamejších</a:t>
            </a:r>
            <a:r>
              <a:rPr lang="sk-SK" sz="2200" dirty="0" smtClean="0"/>
              <a:t> osobností marketingu. Autor svetoznámej knihy Marketing Manažment, z ktorej sa učia študenti po celom svete. Nie len na teoretickej, ale i na praktickej úrovni skúmal neustále sa meniaci marketing, a to po dobu viac ako 50 rokov.</a:t>
            </a:r>
            <a:endParaRPr lang="sk-SK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Marketing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sk-SK" dirty="0" smtClean="0"/>
              <a:t>je identifikácia, zabezpečovanie, predpokladanie a ovplyvňovanie dopytu po tovaroch a službách</a:t>
            </a:r>
          </a:p>
          <a:p>
            <a:r>
              <a:rPr lang="sk-SK" dirty="0" smtClean="0"/>
              <a:t>je obchodná politika a výrobná politika vychádzajúca z požiadaviek trhu </a:t>
            </a:r>
          </a:p>
          <a:p>
            <a:r>
              <a:rPr lang="sk-SK" dirty="0" smtClean="0"/>
              <a:t>(termín </a:t>
            </a:r>
            <a:r>
              <a:rPr lang="sk-SK" b="1" dirty="0" smtClean="0"/>
              <a:t>marketing</a:t>
            </a:r>
            <a:r>
              <a:rPr lang="sk-SK" dirty="0" smtClean="0"/>
              <a:t> je odvodený z anglického slova </a:t>
            </a:r>
            <a:r>
              <a:rPr lang="sk-SK" b="1" i="1" dirty="0" err="1" smtClean="0"/>
              <a:t>market</a:t>
            </a:r>
            <a:r>
              <a:rPr lang="sk-SK" dirty="0" smtClean="0"/>
              <a:t> – trh, koncovka </a:t>
            </a:r>
            <a:r>
              <a:rPr lang="sk-SK" b="1" i="1" dirty="0" err="1" smtClean="0"/>
              <a:t>ing</a:t>
            </a:r>
            <a:r>
              <a:rPr lang="sk-SK" dirty="0" smtClean="0"/>
              <a:t> vyjadruje priebeh činnosti, dej).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Marketing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je súbor činností a procesov, ktoré majú slúžiť k rozpoznaniu alebo rozvinutiu zákazníkovej potreby alebo želania, </a:t>
            </a:r>
          </a:p>
          <a:p>
            <a:r>
              <a:rPr lang="sk-SK" dirty="0" smtClean="0"/>
              <a:t>k vývoju tomu zodpovedajúceho produktu </a:t>
            </a:r>
          </a:p>
          <a:p>
            <a:r>
              <a:rPr lang="sk-SK" dirty="0" smtClean="0"/>
              <a:t>a  ku komunikácii a následnej distribúcii tohto produktu zákazníkovi, </a:t>
            </a:r>
          </a:p>
          <a:p>
            <a:r>
              <a:rPr lang="sk-SK" dirty="0" smtClean="0"/>
              <a:t>čoho výsledkom je vzájomne výhodná výmena, ktorá vedie k dlhodobej spokojnosti zákazníka, </a:t>
            </a:r>
          </a:p>
          <a:p>
            <a:r>
              <a:rPr lang="sk-SK" dirty="0" smtClean="0"/>
              <a:t>a teda v konečnom dôsledku i k spokojnosti organizácie a spoločnosti. 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Marketingom rozumieme činnosti, ktorých výsledkom je spokojný zákazník a úspešná firma.</a:t>
            </a:r>
            <a:endParaRPr lang="sk-SK" dirty="0"/>
          </a:p>
        </p:txBody>
      </p:sp>
      <p:pic>
        <p:nvPicPr>
          <p:cNvPr id="4" name="Obrázok 3" descr="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852936"/>
            <a:ext cx="2748348" cy="2810248"/>
          </a:xfrm>
          <a:prstGeom prst="rect">
            <a:avLst/>
          </a:prstGeom>
        </p:spPr>
      </p:pic>
      <p:pic>
        <p:nvPicPr>
          <p:cNvPr id="5" name="Obrázok 4" descr="happy-customer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284984"/>
            <a:ext cx="3467286" cy="231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Marketing zahŕňa: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výrobu</a:t>
            </a:r>
          </a:p>
          <a:p>
            <a:r>
              <a:rPr lang="sk-SK" dirty="0" smtClean="0"/>
              <a:t>distribúciu</a:t>
            </a:r>
          </a:p>
          <a:p>
            <a:pPr lvl="1"/>
            <a:r>
              <a:rPr lang="sk-SK" dirty="0" smtClean="0"/>
              <a:t>preprava tovaru</a:t>
            </a:r>
          </a:p>
          <a:p>
            <a:pPr lvl="1"/>
            <a:r>
              <a:rPr lang="sk-SK" dirty="0" smtClean="0"/>
              <a:t>skladovanie tovaru</a:t>
            </a:r>
          </a:p>
          <a:p>
            <a:pPr lvl="1"/>
            <a:r>
              <a:rPr lang="sk-SK" dirty="0" smtClean="0"/>
              <a:t>predaj tovaru</a:t>
            </a:r>
          </a:p>
          <a:p>
            <a:pPr lvl="1"/>
            <a:r>
              <a:rPr lang="sk-SK" dirty="0" smtClean="0"/>
              <a:t>kompletizácia zakúpeného tovaru</a:t>
            </a:r>
          </a:p>
          <a:p>
            <a:pPr lvl="1"/>
            <a:r>
              <a:rPr lang="sk-SK" dirty="0" smtClean="0"/>
              <a:t>servis</a:t>
            </a:r>
          </a:p>
          <a:p>
            <a:pPr lvl="1"/>
            <a:r>
              <a:rPr lang="sk-SK" dirty="0" smtClean="0"/>
              <a:t>poskytnutie úveru a podobne.</a:t>
            </a:r>
          </a:p>
          <a:p>
            <a:r>
              <a:rPr lang="sk-SK" dirty="0" smtClean="0"/>
              <a:t>komunikáciu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Marketingový mix </a:t>
            </a:r>
            <a:br>
              <a:rPr lang="sk-SK" dirty="0" smtClean="0"/>
            </a:br>
            <a:r>
              <a:rPr lang="sk-SK" dirty="0" smtClean="0"/>
              <a:t>(4 P marketingu)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produkt						cena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miesto					      propagácia</a:t>
            </a:r>
            <a:endParaRPr lang="sk-SK" dirty="0"/>
          </a:p>
        </p:txBody>
      </p:sp>
      <p:pic>
        <p:nvPicPr>
          <p:cNvPr id="4" name="Obrázok 3" descr="marketing-m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700808"/>
            <a:ext cx="3230233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Produkt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tovary a služby, ktoré organizácia ponúka spotrebiteľovi k uspokojeniu jeho hmotných</a:t>
            </a:r>
            <a:br>
              <a:rPr lang="sk-SK" dirty="0" smtClean="0"/>
            </a:br>
            <a:r>
              <a:rPr lang="sk-SK" dirty="0" smtClean="0"/>
              <a:t>aj nehmotných potrieb</a:t>
            </a:r>
          </a:p>
          <a:p>
            <a:endParaRPr lang="sk-SK" dirty="0" smtClean="0"/>
          </a:p>
          <a:p>
            <a:r>
              <a:rPr lang="sk-SK" dirty="0" smtClean="0"/>
              <a:t>prieskum trhu </a:t>
            </a:r>
          </a:p>
          <a:p>
            <a:pPr lvl="1"/>
            <a:r>
              <a:rPr lang="sk-SK" dirty="0" smtClean="0"/>
              <a:t>pred začatím výroby – čo ľudia potrebujú?</a:t>
            </a:r>
          </a:p>
          <a:p>
            <a:pPr lvl="1"/>
            <a:r>
              <a:rPr lang="sk-SK" dirty="0" smtClean="0"/>
              <a:t>v priebehu – ako sú s výrobkom/službou spokojní?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Produkt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podnikové portfólio</a:t>
            </a:r>
          </a:p>
          <a:p>
            <a:endParaRPr lang="sk-SK" dirty="0"/>
          </a:p>
        </p:txBody>
      </p:sp>
      <p:pic>
        <p:nvPicPr>
          <p:cNvPr id="4" name="Obrázok 3" descr="03_matice_bc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204864"/>
            <a:ext cx="4221460" cy="3975690"/>
          </a:xfrm>
          <a:prstGeom prst="rect">
            <a:avLst/>
          </a:prstGeom>
        </p:spPr>
      </p:pic>
      <p:sp>
        <p:nvSpPr>
          <p:cNvPr id="5" name="Voľná forma 4"/>
          <p:cNvSpPr/>
          <p:nvPr/>
        </p:nvSpPr>
        <p:spPr>
          <a:xfrm>
            <a:off x="3419873" y="2996953"/>
            <a:ext cx="3312368" cy="2880320"/>
          </a:xfrm>
          <a:custGeom>
            <a:avLst/>
            <a:gdLst>
              <a:gd name="connsiteX0" fmla="*/ 2981325 w 3736181"/>
              <a:gd name="connsiteY0" fmla="*/ 0 h 3276600"/>
              <a:gd name="connsiteX1" fmla="*/ 38100 w 3736181"/>
              <a:gd name="connsiteY1" fmla="*/ 1371600 h 3276600"/>
              <a:gd name="connsiteX2" fmla="*/ 3209925 w 3736181"/>
              <a:gd name="connsiteY2" fmla="*/ 3000375 h 3276600"/>
              <a:gd name="connsiteX3" fmla="*/ 3195638 w 3736181"/>
              <a:gd name="connsiteY3" fmla="*/ 302895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6181" h="3276600">
                <a:moveTo>
                  <a:pt x="2981325" y="0"/>
                </a:moveTo>
                <a:cubicBezTo>
                  <a:pt x="1490662" y="435769"/>
                  <a:pt x="0" y="871538"/>
                  <a:pt x="38100" y="1371600"/>
                </a:cubicBezTo>
                <a:cubicBezTo>
                  <a:pt x="76200" y="1871663"/>
                  <a:pt x="2683669" y="2724150"/>
                  <a:pt x="3209925" y="3000375"/>
                </a:cubicBezTo>
                <a:cubicBezTo>
                  <a:pt x="3736181" y="3276600"/>
                  <a:pt x="3465909" y="3152775"/>
                  <a:pt x="3195638" y="302895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352</Words>
  <Application>Microsoft Office PowerPoint</Application>
  <PresentationFormat>Prezentácia na obrazovke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Marketing podniku</vt:lpstr>
      <vt:lpstr>Marketing</vt:lpstr>
      <vt:lpstr>Marketing</vt:lpstr>
      <vt:lpstr>Marketing</vt:lpstr>
      <vt:lpstr>Snímka 5</vt:lpstr>
      <vt:lpstr>Marketing zahŕňa:</vt:lpstr>
      <vt:lpstr>Marketingový mix  (4 P marketingu)</vt:lpstr>
      <vt:lpstr>Produkt</vt:lpstr>
      <vt:lpstr>Produkt</vt:lpstr>
      <vt:lpstr>Cena (price)</vt:lpstr>
      <vt:lpstr>Cena</vt:lpstr>
      <vt:lpstr>Cena</vt:lpstr>
      <vt:lpstr>Miesto (place)</vt:lpstr>
      <vt:lpstr>Miesto (place)</vt:lpstr>
      <vt:lpstr>Miesto (place)</vt:lpstr>
      <vt:lpstr>Propagácia (promotion) - podpora predaja</vt:lpstr>
      <vt:lpstr>Propagácia (promotion)</vt:lpstr>
      <vt:lpstr>Snímka 18</vt:lpstr>
      <vt:lpstr>Snímka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podniku</dc:title>
  <dc:creator>janka</dc:creator>
  <cp:lastModifiedBy>lenovo_ntb</cp:lastModifiedBy>
  <cp:revision>15</cp:revision>
  <dcterms:created xsi:type="dcterms:W3CDTF">2012-03-12T15:32:42Z</dcterms:created>
  <dcterms:modified xsi:type="dcterms:W3CDTF">2012-03-19T21:05:33Z</dcterms:modified>
</cp:coreProperties>
</file>