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2" r:id="rId16"/>
    <p:sldId id="271" r:id="rId17"/>
    <p:sldId id="278" r:id="rId18"/>
    <p:sldId id="273" r:id="rId19"/>
    <p:sldId id="274" r:id="rId20"/>
    <p:sldId id="275" r:id="rId21"/>
    <p:sldId id="276" r:id="rId22"/>
    <p:sldId id="277" r:id="rId23"/>
    <p:sldId id="279" r:id="rId24"/>
    <p:sldId id="280" r:id="rId25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FEEF6-783E-451F-8C34-E56EAA6A4055}" type="datetimeFigureOut">
              <a:rPr lang="sk-SK" smtClean="0"/>
              <a:pPr/>
              <a:t>12.3.2012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D6DAA-2F54-4795-873E-3B6E36FC609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FEEF6-783E-451F-8C34-E56EAA6A4055}" type="datetimeFigureOut">
              <a:rPr lang="sk-SK" smtClean="0"/>
              <a:pPr/>
              <a:t>12.3.2012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D6DAA-2F54-4795-873E-3B6E36FC609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FEEF6-783E-451F-8C34-E56EAA6A4055}" type="datetimeFigureOut">
              <a:rPr lang="sk-SK" smtClean="0"/>
              <a:pPr/>
              <a:t>12.3.2012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D6DAA-2F54-4795-873E-3B6E36FC609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FEEF6-783E-451F-8C34-E56EAA6A4055}" type="datetimeFigureOut">
              <a:rPr lang="sk-SK" smtClean="0"/>
              <a:pPr/>
              <a:t>12.3.2012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D6DAA-2F54-4795-873E-3B6E36FC609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FEEF6-783E-451F-8C34-E56EAA6A4055}" type="datetimeFigureOut">
              <a:rPr lang="sk-SK" smtClean="0"/>
              <a:pPr/>
              <a:t>12.3.2012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D6DAA-2F54-4795-873E-3B6E36FC609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FEEF6-783E-451F-8C34-E56EAA6A4055}" type="datetimeFigureOut">
              <a:rPr lang="sk-SK" smtClean="0"/>
              <a:pPr/>
              <a:t>12.3.2012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D6DAA-2F54-4795-873E-3B6E36FC609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FEEF6-783E-451F-8C34-E56EAA6A4055}" type="datetimeFigureOut">
              <a:rPr lang="sk-SK" smtClean="0"/>
              <a:pPr/>
              <a:t>12.3.2012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D6DAA-2F54-4795-873E-3B6E36FC609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FEEF6-783E-451F-8C34-E56EAA6A4055}" type="datetimeFigureOut">
              <a:rPr lang="sk-SK" smtClean="0"/>
              <a:pPr/>
              <a:t>12.3.2012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D6DAA-2F54-4795-873E-3B6E36FC609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FEEF6-783E-451F-8C34-E56EAA6A4055}" type="datetimeFigureOut">
              <a:rPr lang="sk-SK" smtClean="0"/>
              <a:pPr/>
              <a:t>12.3.2012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D6DAA-2F54-4795-873E-3B6E36FC609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FEEF6-783E-451F-8C34-E56EAA6A4055}" type="datetimeFigureOut">
              <a:rPr lang="sk-SK" smtClean="0"/>
              <a:pPr/>
              <a:t>12.3.2012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D6DAA-2F54-4795-873E-3B6E36FC609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FEEF6-783E-451F-8C34-E56EAA6A4055}" type="datetimeFigureOut">
              <a:rPr lang="sk-SK" smtClean="0"/>
              <a:pPr/>
              <a:t>12.3.2012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D6DAA-2F54-4795-873E-3B6E36FC609A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7FEEF6-783E-451F-8C34-E56EAA6A4055}" type="datetimeFigureOut">
              <a:rPr lang="sk-SK" smtClean="0"/>
              <a:pPr/>
              <a:t>12.3.2012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0D6DAA-2F54-4795-873E-3B6E36FC609A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tomasbata.com/" TargetMode="External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://finweb.hnonline.sk/c1-54891390-sedem-sposobov-ako-tomas-bata-riesil-krizu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sk.wikipedia.org/wiki/Frederick_Winslow_Taylor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cs.wikipedia.org/wiki/Henri_Fayol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cs.wikipedia.org/wiki/Max_Weber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sk.wikipedia.org/wiki/Henry_Ford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youtube.com/watch?v=S4KrIMZpwCY" TargetMode="Externa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cs.wikipedia.org/wiki/Elton_Mayo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k-SK" dirty="0" smtClean="0"/>
              <a:t>Manažment podniku</a:t>
            </a:r>
            <a:endParaRPr lang="sk-SK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k-SK" dirty="0"/>
          </a:p>
        </p:txBody>
      </p:sp>
      <p:pic>
        <p:nvPicPr>
          <p:cNvPr id="1026" name="Picture 2" descr="C:\Users\lenovo_ntb\AppData\Local\Microsoft\Windows\Temporary Internet Files\Content.IE5\RJ4RU9L6\MC90029423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920" y="4005064"/>
            <a:ext cx="1282903" cy="17794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724942"/>
          </a:xfrm>
        </p:spPr>
        <p:txBody>
          <a:bodyPr>
            <a:normAutofit fontScale="90000"/>
          </a:bodyPr>
          <a:lstStyle/>
          <a:p>
            <a:pPr algn="l"/>
            <a:r>
              <a:rPr lang="sk-SK" sz="3200" b="1" dirty="0" smtClean="0"/>
              <a:t>charakteristické </a:t>
            </a:r>
            <a:r>
              <a:rPr lang="sk-SK" sz="3200" b="1" dirty="0"/>
              <a:t>manažérske </a:t>
            </a:r>
            <a:r>
              <a:rPr lang="sk-SK" sz="3200" b="1" dirty="0" smtClean="0"/>
              <a:t>praktiky pre teóriu X:</a:t>
            </a:r>
            <a:r>
              <a:rPr lang="sk-SK" sz="3200" b="1" dirty="0"/>
              <a:t/>
            </a:r>
            <a:br>
              <a:rPr lang="sk-SK" sz="3200" b="1" dirty="0"/>
            </a:br>
            <a:endParaRPr lang="sk-SK" sz="3200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/>
          <a:lstStyle/>
          <a:p>
            <a:pPr lvl="0"/>
            <a:r>
              <a:rPr lang="sk-SK" sz="2800" dirty="0"/>
              <a:t>manažéri jednajú s ľuďmi ako so strojmi</a:t>
            </a:r>
          </a:p>
          <a:p>
            <a:pPr lvl="0"/>
            <a:r>
              <a:rPr lang="sk-SK" sz="2800" dirty="0"/>
              <a:t>manažéri pozorne sledujú a chyby trestajú</a:t>
            </a:r>
          </a:p>
          <a:p>
            <a:pPr lvl="0"/>
            <a:r>
              <a:rPr lang="sk-SK" sz="2800" dirty="0"/>
              <a:t>manažéri dávajú podrobné pokyny ako robiť prácu</a:t>
            </a:r>
          </a:p>
          <a:p>
            <a:pPr lvl="0"/>
            <a:r>
              <a:rPr lang="sk-SK" sz="2800" dirty="0"/>
              <a:t>manažéri dávajú plat a pracovnú istotu na prvé miesto</a:t>
            </a:r>
          </a:p>
          <a:p>
            <a:pPr lvl="0"/>
            <a:r>
              <a:rPr lang="sk-SK" sz="2800" dirty="0"/>
              <a:t>manažéri sa vyžívajú v rutinnej a opakujúcej sa práci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342900" indent="-342900" algn="l">
              <a:spcBef>
                <a:spcPct val="20000"/>
              </a:spcBef>
            </a:pPr>
            <a:r>
              <a:rPr lang="sk-SK" sz="3200" b="1" dirty="0">
                <a:latin typeface="+mn-lt"/>
                <a:ea typeface="+mn-ea"/>
                <a:cs typeface="+mn-cs"/>
              </a:rPr>
              <a:t>Teória </a:t>
            </a:r>
            <a:r>
              <a:rPr lang="sk-SK" sz="3200" b="1" dirty="0" smtClean="0">
                <a:latin typeface="+mn-lt"/>
                <a:ea typeface="+mn-ea"/>
                <a:cs typeface="+mn-cs"/>
              </a:rPr>
              <a:t>Y:</a:t>
            </a:r>
            <a:endParaRPr lang="sk-SK" sz="3200" b="1" dirty="0"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/>
          <a:lstStyle/>
          <a:p>
            <a:r>
              <a:rPr lang="sk-SK" dirty="0" smtClean="0"/>
              <a:t>ľudia sú bystrí a tvoriví</a:t>
            </a:r>
          </a:p>
          <a:p>
            <a:pPr lvl="0"/>
            <a:r>
              <a:rPr lang="sk-SK" dirty="0" smtClean="0"/>
              <a:t>ľudia </a:t>
            </a:r>
            <a:r>
              <a:rPr lang="sk-SK" dirty="0"/>
              <a:t>potrebujú robiť zmysluplnú prácu</a:t>
            </a:r>
          </a:p>
          <a:p>
            <a:pPr lvl="0"/>
            <a:r>
              <a:rPr lang="sk-SK" dirty="0" smtClean="0"/>
              <a:t>ľudia </a:t>
            </a:r>
            <a:r>
              <a:rPr lang="sk-SK" dirty="0"/>
              <a:t>chcú riadiť svoju vlastnú prácu</a:t>
            </a:r>
          </a:p>
          <a:p>
            <a:pPr lvl="0"/>
            <a:r>
              <a:rPr lang="sk-SK" dirty="0"/>
              <a:t>ľudia chcú mať slovo pri rozhodovaní</a:t>
            </a:r>
          </a:p>
          <a:p>
            <a:pPr lvl="0"/>
            <a:r>
              <a:rPr lang="sk-SK" dirty="0"/>
              <a:t>ľudia podnecujú výzvy a vyhľadávajú príležitosti učiť sa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>
            <a:normAutofit fontScale="90000"/>
          </a:bodyPr>
          <a:lstStyle/>
          <a:p>
            <a:r>
              <a:rPr lang="sk-SK" sz="3200" b="1" dirty="0">
                <a:solidFill>
                  <a:prstClr val="black"/>
                </a:solidFill>
              </a:rPr>
              <a:t>charakteristické manažérske praktiky pre teóriu </a:t>
            </a:r>
            <a:r>
              <a:rPr lang="sk-SK" sz="3200" b="1" dirty="0" smtClean="0">
                <a:solidFill>
                  <a:prstClr val="black"/>
                </a:solidFill>
              </a:rPr>
              <a:t>Y:</a:t>
            </a:r>
            <a:r>
              <a:rPr lang="sk-SK" sz="3200" b="1" dirty="0">
                <a:solidFill>
                  <a:prstClr val="black"/>
                </a:solidFill>
              </a:rPr>
              <a:t/>
            </a:r>
            <a:br>
              <a:rPr lang="sk-SK" sz="3200" b="1" dirty="0">
                <a:solidFill>
                  <a:prstClr val="black"/>
                </a:solidFill>
              </a:rPr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sk-SK" dirty="0"/>
              <a:t>manažéri sú zdvorilí ku každému a rešpektujú práva jednotlivca</a:t>
            </a:r>
          </a:p>
          <a:p>
            <a:pPr lvl="0"/>
            <a:r>
              <a:rPr lang="sk-SK" dirty="0"/>
              <a:t>manažéri dôverujú podriadeným a umožňujú podriadeným učiť sa z chýb</a:t>
            </a:r>
          </a:p>
          <a:p>
            <a:pPr lvl="0"/>
            <a:r>
              <a:rPr lang="sk-SK" dirty="0"/>
              <a:t>manažéri dovolia ľuďom robiť si svoju prácu</a:t>
            </a:r>
          </a:p>
          <a:p>
            <a:pPr lvl="0"/>
            <a:r>
              <a:rPr lang="sk-SK" dirty="0"/>
              <a:t>manažéri vyhľadávajú nápady pre zmenu a zlepšenie od každého</a:t>
            </a:r>
          </a:p>
          <a:p>
            <a:pPr lvl="0"/>
            <a:r>
              <a:rPr lang="sk-SK" dirty="0"/>
              <a:t>manažéri hľadajú nové spôsoby ako robiť prácu zaujímavejšou</a:t>
            </a:r>
          </a:p>
          <a:p>
            <a:pPr>
              <a:buNone/>
            </a:pPr>
            <a:r>
              <a:rPr lang="sk-SK" dirty="0"/>
              <a:t/>
            </a:r>
            <a:br>
              <a:rPr lang="sk-SK" dirty="0"/>
            </a:b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k-SK"/>
          </a:p>
        </p:txBody>
      </p:sp>
      <p:pic>
        <p:nvPicPr>
          <p:cNvPr id="4" name="Zástupný symbol obsahu 3" descr="555px-McgregorXY-languages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07704" y="332656"/>
            <a:ext cx="5666701" cy="652534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ok 3" descr="Bať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2" y="260648"/>
            <a:ext cx="1944216" cy="2771542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>
                <a:hlinkClick r:id="rId3"/>
              </a:rPr>
              <a:t>Tomáš </a:t>
            </a:r>
            <a:r>
              <a:rPr lang="sk-SK" dirty="0" err="1" smtClean="0">
                <a:hlinkClick r:id="rId3"/>
              </a:rPr>
              <a:t>Baťa</a:t>
            </a:r>
            <a:r>
              <a:rPr lang="sk-SK" dirty="0" smtClean="0"/>
              <a:t/>
            </a:r>
            <a:br>
              <a:rPr lang="sk-SK" dirty="0" smtClean="0"/>
            </a:br>
            <a:r>
              <a:rPr lang="sk-SK" sz="3100" dirty="0" smtClean="0"/>
              <a:t>(1876-1932)</a:t>
            </a:r>
            <a:r>
              <a:rPr lang="sk-SK" dirty="0" smtClean="0"/>
              <a:t/>
            </a:r>
            <a:br>
              <a:rPr lang="sk-SK" dirty="0" smtClean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496855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sk-SK" sz="2400" dirty="0" smtClean="0"/>
              <a:t>			    </a:t>
            </a:r>
            <a:r>
              <a:rPr lang="sk-SK" sz="2600" dirty="0" smtClean="0"/>
              <a:t>- výroba musí slúžiť zákazníkovi  a trhu </a:t>
            </a:r>
            <a:br>
              <a:rPr lang="sk-SK" sz="2600" dirty="0" smtClean="0"/>
            </a:br>
            <a:r>
              <a:rPr lang="sk-SK" sz="2600" dirty="0" smtClean="0"/>
              <a:t>                            („</a:t>
            </a:r>
            <a:r>
              <a:rPr lang="sk-SK" sz="2600" b="1" i="1" dirty="0" smtClean="0"/>
              <a:t>Náš zákazník, náš pán“)</a:t>
            </a:r>
          </a:p>
          <a:p>
            <a:pPr>
              <a:buNone/>
            </a:pPr>
            <a:r>
              <a:rPr lang="sk-SK" sz="2600" dirty="0" smtClean="0"/>
              <a:t>                            - každý zamestnanec mal adekvátnu účasť </a:t>
            </a:r>
            <a:br>
              <a:rPr lang="sk-SK" sz="2600" dirty="0" smtClean="0"/>
            </a:br>
            <a:r>
              <a:rPr lang="sk-SK" sz="2600" dirty="0" smtClean="0"/>
              <a:t>                          na zisku aj strate podniku</a:t>
            </a:r>
          </a:p>
          <a:p>
            <a:pPr>
              <a:buNone/>
            </a:pPr>
            <a:r>
              <a:rPr lang="sk-SK" sz="2600" dirty="0" smtClean="0"/>
              <a:t> -    rozdelil podnik na samostatné hospodárske jednotky, ktoré navzájom obchodovali  za stanovené ceny</a:t>
            </a:r>
          </a:p>
          <a:p>
            <a:pPr>
              <a:buNone/>
            </a:pPr>
            <a:r>
              <a:rPr lang="sk-SK" sz="2600" dirty="0" smtClean="0"/>
              <a:t>-    zaviedol vnútorný systém riadenia kvality </a:t>
            </a:r>
          </a:p>
          <a:p>
            <a:pPr>
              <a:buFontTx/>
              <a:buChar char="-"/>
            </a:pPr>
            <a:r>
              <a:rPr lang="sk-SK" sz="2600" dirty="0" smtClean="0"/>
              <a:t>mal vypracovaný perfektný informačný a komunikačný systém o trhu, výrobe, vývoji vo svete  - v</a:t>
            </a:r>
            <a:r>
              <a:rPr lang="pl-PL" sz="2600" dirty="0" smtClean="0"/>
              <a:t>ýroba musí bezprostredne reagovať na situáciu na trhu</a:t>
            </a:r>
          </a:p>
          <a:p>
            <a:pPr>
              <a:buFontTx/>
              <a:buChar char="-"/>
            </a:pPr>
            <a:r>
              <a:rPr lang="pl-PL" sz="2600" dirty="0" smtClean="0"/>
              <a:t>podporoval výskum a vývoj, </a:t>
            </a:r>
          </a:p>
          <a:p>
            <a:pPr>
              <a:buFontTx/>
              <a:buChar char="-"/>
            </a:pPr>
            <a:r>
              <a:rPr lang="pl-PL" sz="2600" dirty="0" smtClean="0"/>
              <a:t>vybudoval vlastnú dodávateľskú základňu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Tomáš </a:t>
            </a:r>
            <a:r>
              <a:rPr lang="sk-SK" dirty="0" err="1" smtClean="0"/>
              <a:t>Baťa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Tx/>
              <a:buChar char="-"/>
            </a:pPr>
            <a:r>
              <a:rPr lang="sk-SK" dirty="0" smtClean="0"/>
              <a:t>odmeňovanie založené priamo na výkone a kvalite výsledkov individuálnej práce - systém tvrdého, ale spravodlivého odmeňovania</a:t>
            </a:r>
          </a:p>
          <a:p>
            <a:pPr>
              <a:buFontTx/>
              <a:buChar char="-"/>
            </a:pPr>
            <a:r>
              <a:rPr lang="sk-SK" dirty="0" smtClean="0"/>
              <a:t>oceňoval vernosť k podniku, kvalitnú prácu, osobný prínos k zlepšeniu výkonu, zvýšenie kvality alebo úsporu materiálu</a:t>
            </a:r>
          </a:p>
          <a:p>
            <a:pPr>
              <a:buFontTx/>
              <a:buChar char="-"/>
            </a:pPr>
            <a:r>
              <a:rPr lang="sk-SK" dirty="0" smtClean="0"/>
              <a:t>dôraz na zdravé pracovné prostredie, bezpečnosť a hygienu práce - l</a:t>
            </a:r>
            <a:r>
              <a:rPr lang="sv-SE" dirty="0" smtClean="0"/>
              <a:t>ekárska starostlivosť bola na vysokej úrovni</a:t>
            </a:r>
            <a:r>
              <a:rPr lang="sk-SK" dirty="0" smtClean="0"/>
              <a:t> – závodní lekári</a:t>
            </a:r>
          </a:p>
          <a:p>
            <a:pPr>
              <a:buFontTx/>
              <a:buChar char="-"/>
            </a:pPr>
            <a:r>
              <a:rPr lang="sk-SK" dirty="0" smtClean="0"/>
              <a:t>p</a:t>
            </a:r>
            <a:r>
              <a:rPr lang="it-IT" dirty="0" smtClean="0"/>
              <a:t>oskytoval lacné a moderné bývanie vo vlastných </a:t>
            </a:r>
            <a:r>
              <a:rPr lang="sk-SK" dirty="0" smtClean="0"/>
              <a:t> bytoch a </a:t>
            </a:r>
            <a:r>
              <a:rPr lang="it-IT" dirty="0" smtClean="0"/>
              <a:t>domoch</a:t>
            </a:r>
            <a:endParaRPr lang="sk-SK" dirty="0" smtClean="0"/>
          </a:p>
          <a:p>
            <a:pPr>
              <a:buFontTx/>
              <a:buChar char="-"/>
            </a:pPr>
            <a:r>
              <a:rPr lang="sk-SK" dirty="0" smtClean="0"/>
              <a:t>v </a:t>
            </a:r>
            <a:r>
              <a:rPr lang="sk-SK" dirty="0" err="1" smtClean="0"/>
              <a:t>Zlíne</a:t>
            </a:r>
            <a:r>
              <a:rPr lang="sk-SK" dirty="0" smtClean="0"/>
              <a:t> bola najvyššia životná úroveň v rámci celej ČSR</a:t>
            </a:r>
          </a:p>
          <a:p>
            <a:pPr>
              <a:buFontTx/>
              <a:buChar char="-"/>
            </a:pPr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Tomáš </a:t>
            </a:r>
            <a:r>
              <a:rPr lang="sk-SK" dirty="0" err="1" smtClean="0"/>
              <a:t>Baťa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79512" y="1600200"/>
            <a:ext cx="8712968" cy="4525963"/>
          </a:xfrm>
        </p:spPr>
        <p:txBody>
          <a:bodyPr>
            <a:normAutofit fontScale="77500" lnSpcReduction="20000"/>
          </a:bodyPr>
          <a:lstStyle/>
          <a:p>
            <a:pPr>
              <a:buFont typeface="Calibri" pitchFamily="34" charset="0"/>
              <a:buChar char="–"/>
            </a:pPr>
            <a:r>
              <a:rPr lang="sk-SK" dirty="0" smtClean="0"/>
              <a:t>systém výchovy priemyselných robotníkov, výchova vedúcich pracovníkov pre stredný manažment a vrcholový manažment,</a:t>
            </a:r>
          </a:p>
          <a:p>
            <a:pPr>
              <a:buFont typeface="Calibri" pitchFamily="34" charset="0"/>
              <a:buChar char="–"/>
            </a:pPr>
            <a:r>
              <a:rPr lang="sk-SK" dirty="0" smtClean="0"/>
              <a:t>celoživotné vzdelávanie, prepojenie pracovnej a výchovno-vzdelávacej činnosti</a:t>
            </a:r>
          </a:p>
          <a:p>
            <a:pPr>
              <a:buFont typeface="Calibri" pitchFamily="34" charset="0"/>
              <a:buChar char="–"/>
            </a:pPr>
            <a:r>
              <a:rPr lang="sk-SK" dirty="0" err="1" smtClean="0"/>
              <a:t>Baťove</a:t>
            </a:r>
            <a:r>
              <a:rPr lang="sk-SK" dirty="0" smtClean="0"/>
              <a:t> školy práce</a:t>
            </a:r>
          </a:p>
          <a:p>
            <a:pPr>
              <a:buFont typeface="Calibri" pitchFamily="34" charset="0"/>
              <a:buChar char="–"/>
            </a:pPr>
            <a:r>
              <a:rPr lang="sk-SK" dirty="0" smtClean="0"/>
              <a:t>pred 2. svetovou vojnou mala firma </a:t>
            </a:r>
            <a:r>
              <a:rPr lang="sk-SK" dirty="0" err="1" smtClean="0"/>
              <a:t>Baťa</a:t>
            </a:r>
            <a:r>
              <a:rPr lang="sk-SK" dirty="0" smtClean="0"/>
              <a:t> 33 zahraničných filiálok a svoje výrobky predávala do 82 krajín sveta</a:t>
            </a:r>
          </a:p>
          <a:p>
            <a:pPr>
              <a:buFont typeface="Calibri" pitchFamily="34" charset="0"/>
              <a:buChar char="–"/>
            </a:pPr>
            <a:r>
              <a:rPr lang="sk-SK" dirty="0" smtClean="0"/>
              <a:t>v r. 1938  - celkom asi 65 tisíc pracovníkov  -cca 1/3 v zahraničí</a:t>
            </a:r>
          </a:p>
          <a:p>
            <a:endParaRPr lang="sk-SK" dirty="0" smtClean="0"/>
          </a:p>
          <a:p>
            <a:r>
              <a:rPr lang="sk-SK" dirty="0" smtClean="0">
                <a:hlinkClick r:id="rId2"/>
              </a:rPr>
              <a:t>http://finweb.hnonline.sk/c1-54891390-sedem-sposobov-ako-tomas-bata-riesil-krizu</a:t>
            </a:r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Moderné teórie manažmentu</a:t>
            </a:r>
            <a:endParaRPr lang="sk-SK" dirty="0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sk-SK" b="1" dirty="0" smtClean="0"/>
              <a:t>Americký manažment </a:t>
            </a:r>
            <a:r>
              <a:rPr lang="sk-SK" dirty="0" smtClean="0"/>
              <a:t>založený na:</a:t>
            </a:r>
          </a:p>
          <a:p>
            <a:pPr lvl="1"/>
            <a:r>
              <a:rPr lang="sk-SK" dirty="0" smtClean="0"/>
              <a:t>vnútornej súťaživosti,</a:t>
            </a:r>
          </a:p>
          <a:p>
            <a:pPr lvl="1"/>
            <a:r>
              <a:rPr lang="sk-SK" dirty="0" smtClean="0"/>
              <a:t>autoritatívnom rozhodovaní vedúcich pracovníkov,</a:t>
            </a:r>
          </a:p>
          <a:p>
            <a:pPr lvl="1"/>
            <a:r>
              <a:rPr lang="sk-SK" dirty="0" smtClean="0"/>
              <a:t>nezasahovaní štátu</a:t>
            </a:r>
          </a:p>
          <a:p>
            <a:pPr lvl="1"/>
            <a:r>
              <a:rPr lang="sk-SK" dirty="0" smtClean="0"/>
              <a:t>dosahovaní zisku</a:t>
            </a:r>
          </a:p>
          <a:p>
            <a:pPr lvl="1"/>
            <a:r>
              <a:rPr lang="sk-SK" dirty="0" smtClean="0"/>
              <a:t>koncepcii dokonalosti</a:t>
            </a:r>
          </a:p>
          <a:p>
            <a:endParaRPr lang="sk-SK" dirty="0"/>
          </a:p>
        </p:txBody>
      </p:sp>
      <p:sp>
        <p:nvSpPr>
          <p:cNvPr id="5" name="Zástupný symbol obsahu 4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277072"/>
          </a:xfrm>
        </p:spPr>
        <p:txBody>
          <a:bodyPr>
            <a:normAutofit lnSpcReduction="10000"/>
          </a:bodyPr>
          <a:lstStyle/>
          <a:p>
            <a:pPr lvl="0"/>
            <a:r>
              <a:rPr lang="sk-SK" b="1" dirty="0" smtClean="0"/>
              <a:t>Japonský manažment </a:t>
            </a:r>
            <a:r>
              <a:rPr lang="sk-SK" dirty="0" smtClean="0"/>
              <a:t>založený na:</a:t>
            </a:r>
          </a:p>
          <a:p>
            <a:pPr lvl="1"/>
            <a:r>
              <a:rPr lang="sk-SK" dirty="0" smtClean="0"/>
              <a:t>harmónii v kolektíve,</a:t>
            </a:r>
          </a:p>
          <a:p>
            <a:pPr lvl="1"/>
            <a:r>
              <a:rPr lang="sk-SK" dirty="0" smtClean="0"/>
              <a:t>spolurozhodovaní,</a:t>
            </a:r>
          </a:p>
          <a:p>
            <a:pPr lvl="1"/>
            <a:r>
              <a:rPr lang="sk-SK" dirty="0" smtClean="0"/>
              <a:t>neformálnej (osobnej) autorite,</a:t>
            </a:r>
          </a:p>
          <a:p>
            <a:pPr lvl="1"/>
            <a:r>
              <a:rPr lang="sk-SK" dirty="0" smtClean="0"/>
              <a:t>dôraze na vysokú kvalitu výrobkov</a:t>
            </a:r>
          </a:p>
          <a:p>
            <a:pPr lvl="1"/>
            <a:r>
              <a:rPr lang="sk-SK" dirty="0" smtClean="0"/>
              <a:t>a centrálnom riadení</a:t>
            </a:r>
          </a:p>
          <a:p>
            <a:pPr lvl="1"/>
            <a:r>
              <a:rPr lang="sk-SK" dirty="0" smtClean="0"/>
              <a:t>Just in </a:t>
            </a:r>
            <a:r>
              <a:rPr lang="sk-SK" dirty="0" err="1" smtClean="0"/>
              <a:t>Time</a:t>
            </a:r>
            <a:endParaRPr lang="sk-SK" dirty="0"/>
          </a:p>
        </p:txBody>
      </p:sp>
      <p:sp>
        <p:nvSpPr>
          <p:cNvPr id="6" name="Nadpis 1"/>
          <p:cNvSpPr txBox="1">
            <a:spLocks/>
          </p:cNvSpPr>
          <p:nvPr/>
        </p:nvSpPr>
        <p:spPr>
          <a:xfrm>
            <a:off x="395536" y="5517232"/>
            <a:ext cx="84969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k-SK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Európsky</a:t>
            </a:r>
            <a:r>
              <a:rPr kumimoji="0" lang="sk-SK" sz="2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manažment </a:t>
            </a:r>
            <a:r>
              <a:rPr kumimoji="0" lang="sk-SK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má črty amerického aj japonského. </a:t>
            </a:r>
            <a:endParaRPr kumimoji="0" lang="sk-SK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Manažment</a:t>
            </a:r>
            <a:endParaRPr lang="sk-SK" dirty="0"/>
          </a:p>
        </p:txBody>
      </p:sp>
      <p:pic>
        <p:nvPicPr>
          <p:cNvPr id="4" name="Zástupný symbol obsahu 3" descr="veduci.timu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00300" y="2129631"/>
            <a:ext cx="4343400" cy="34671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obsahu 3" descr="pyramida-firma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07704" y="1052736"/>
            <a:ext cx="6768752" cy="5605832"/>
          </a:xfr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sk-SK" dirty="0" smtClean="0"/>
              <a:t>Hierarchia manažmentu</a:t>
            </a:r>
            <a:endParaRPr lang="sk-SK" dirty="0"/>
          </a:p>
        </p:txBody>
      </p:sp>
      <p:cxnSp>
        <p:nvCxnSpPr>
          <p:cNvPr id="6" name="Rovná spojnica 5"/>
          <p:cNvCxnSpPr/>
          <p:nvPr/>
        </p:nvCxnSpPr>
        <p:spPr>
          <a:xfrm>
            <a:off x="323528" y="3068960"/>
            <a:ext cx="80648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ovná spojnica 6"/>
          <p:cNvCxnSpPr/>
          <p:nvPr/>
        </p:nvCxnSpPr>
        <p:spPr>
          <a:xfrm>
            <a:off x="323528" y="4437112"/>
            <a:ext cx="81369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ovná spojnica 7"/>
          <p:cNvCxnSpPr/>
          <p:nvPr/>
        </p:nvCxnSpPr>
        <p:spPr>
          <a:xfrm>
            <a:off x="395536" y="5517232"/>
            <a:ext cx="80648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BlokTextu 10"/>
          <p:cNvSpPr txBox="1"/>
          <p:nvPr/>
        </p:nvSpPr>
        <p:spPr>
          <a:xfrm>
            <a:off x="251520" y="2420888"/>
            <a:ext cx="2160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b="1" dirty="0" smtClean="0">
                <a:solidFill>
                  <a:srgbClr val="002060"/>
                </a:solidFill>
              </a:rPr>
              <a:t>strategická úroveň</a:t>
            </a:r>
            <a:endParaRPr lang="sk-SK" sz="2000" b="1" dirty="0">
              <a:solidFill>
                <a:srgbClr val="002060"/>
              </a:solidFill>
            </a:endParaRPr>
          </a:p>
        </p:txBody>
      </p:sp>
      <p:sp>
        <p:nvSpPr>
          <p:cNvPr id="15" name="BlokTextu 14"/>
          <p:cNvSpPr txBox="1"/>
          <p:nvPr/>
        </p:nvSpPr>
        <p:spPr>
          <a:xfrm>
            <a:off x="251520" y="3861048"/>
            <a:ext cx="23042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b="1" dirty="0" smtClean="0">
                <a:solidFill>
                  <a:srgbClr val="002060"/>
                </a:solidFill>
              </a:rPr>
              <a:t>taktická úroveň</a:t>
            </a:r>
            <a:endParaRPr lang="sk-SK" sz="2000" b="1" dirty="0">
              <a:solidFill>
                <a:srgbClr val="002060"/>
              </a:solidFill>
            </a:endParaRPr>
          </a:p>
        </p:txBody>
      </p:sp>
      <p:sp>
        <p:nvSpPr>
          <p:cNvPr id="16" name="BlokTextu 15"/>
          <p:cNvSpPr txBox="1"/>
          <p:nvPr/>
        </p:nvSpPr>
        <p:spPr>
          <a:xfrm>
            <a:off x="0" y="5085184"/>
            <a:ext cx="21957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2000" b="1" dirty="0" smtClean="0">
                <a:solidFill>
                  <a:srgbClr val="002060"/>
                </a:solidFill>
              </a:rPr>
              <a:t>operatívna úroveň</a:t>
            </a:r>
            <a:endParaRPr lang="sk-SK" sz="2000" b="1" dirty="0">
              <a:solidFill>
                <a:srgbClr val="002060"/>
              </a:solidFill>
            </a:endParaRPr>
          </a:p>
        </p:txBody>
      </p:sp>
      <p:sp>
        <p:nvSpPr>
          <p:cNvPr id="17" name="BlokTextu 16"/>
          <p:cNvSpPr txBox="1"/>
          <p:nvPr/>
        </p:nvSpPr>
        <p:spPr>
          <a:xfrm>
            <a:off x="1763688" y="6488668"/>
            <a:ext cx="51845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výkonní pracovníci</a:t>
            </a:r>
            <a:endParaRPr lang="sk-SK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Manažment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k-SK" dirty="0" smtClean="0"/>
              <a:t>pol. 19. str., je anglického pôvodu – viesť, riadiť, vládnuť, alebo umenie riadiť</a:t>
            </a:r>
          </a:p>
          <a:p>
            <a:r>
              <a:rPr lang="sk-SK" dirty="0" smtClean="0"/>
              <a:t>Manažment </a:t>
            </a:r>
            <a:r>
              <a:rPr lang="sk-SK" dirty="0"/>
              <a:t>je dynamický </a:t>
            </a:r>
            <a:r>
              <a:rPr lang="sk-SK" dirty="0" err="1"/>
              <a:t>poces</a:t>
            </a:r>
            <a:r>
              <a:rPr lang="sk-SK" dirty="0"/>
              <a:t>, v ktorom sa </a:t>
            </a:r>
            <a:r>
              <a:rPr lang="sk-SK" dirty="0" smtClean="0"/>
              <a:t>skupina ľudí </a:t>
            </a:r>
            <a:r>
              <a:rPr lang="sk-SK" dirty="0"/>
              <a:t>v podmienkach neustále sa meniaceho prostredia </a:t>
            </a:r>
            <a:r>
              <a:rPr lang="sk-SK" dirty="0" smtClean="0"/>
              <a:t>snaží </a:t>
            </a:r>
            <a:r>
              <a:rPr lang="sk-SK" dirty="0"/>
              <a:t>prostredníctvom ľudského potenciálu organizácie dosahovať jej ciele pri hospodárnom a účinnom využívaní obmedzených </a:t>
            </a:r>
            <a:r>
              <a:rPr lang="sk-SK" dirty="0" smtClean="0"/>
              <a:t>zdrojov. (</a:t>
            </a:r>
            <a:r>
              <a:rPr lang="sk-SK" i="1" dirty="0" smtClean="0"/>
              <a:t>J</a:t>
            </a:r>
            <a:r>
              <a:rPr lang="sk-SK" i="1" dirty="0"/>
              <a:t>. </a:t>
            </a:r>
            <a:r>
              <a:rPr lang="sk-SK" i="1" dirty="0" err="1"/>
              <a:t>Papula</a:t>
            </a:r>
            <a:r>
              <a:rPr lang="sk-SK" dirty="0" smtClean="0"/>
              <a:t>)</a:t>
            </a:r>
          </a:p>
          <a:p>
            <a:r>
              <a:rPr lang="sk-SK" dirty="0" smtClean="0"/>
              <a:t>Manažment </a:t>
            </a:r>
            <a:r>
              <a:rPr lang="sk-SK" dirty="0"/>
              <a:t>je vykonávanie vecí prostredníctvom ostatných </a:t>
            </a:r>
            <a:r>
              <a:rPr lang="sk-SK" dirty="0" smtClean="0"/>
              <a:t>ľudí. </a:t>
            </a:r>
            <a:r>
              <a:rPr lang="sk-SK" dirty="0"/>
              <a:t>(</a:t>
            </a:r>
            <a:r>
              <a:rPr lang="sk-SK" i="1" dirty="0"/>
              <a:t>E. </a:t>
            </a:r>
            <a:r>
              <a:rPr lang="sk-SK" i="1" dirty="0" err="1"/>
              <a:t>Dale</a:t>
            </a:r>
            <a:r>
              <a:rPr lang="sk-SK" i="1" dirty="0" smtClean="0"/>
              <a:t>, </a:t>
            </a:r>
            <a:r>
              <a:rPr lang="sk-SK" i="1" dirty="0"/>
              <a:t>J. </a:t>
            </a:r>
            <a:r>
              <a:rPr lang="sk-SK" i="1" dirty="0" err="1"/>
              <a:t>Hays</a:t>
            </a:r>
            <a:r>
              <a:rPr lang="sk-SK" dirty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ok 4" descr="Management_pyramida_řízení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1700808"/>
            <a:ext cx="4824536" cy="422951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Úrovne a ciele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179512" y="1600201"/>
            <a:ext cx="8784976" cy="3917032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k-SK" dirty="0" smtClean="0"/>
              <a:t>							strategické </a:t>
            </a:r>
            <a:br>
              <a:rPr lang="sk-SK" dirty="0" smtClean="0"/>
            </a:br>
            <a:r>
              <a:rPr lang="sk-SK" dirty="0" smtClean="0"/>
              <a:t>					          dlhodobé ciele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dirty="0" smtClean="0"/>
              <a:t>							taktické 								strednodobé ciele</a:t>
            </a:r>
          </a:p>
          <a:p>
            <a:pPr>
              <a:buNone/>
            </a:pPr>
            <a:endParaRPr lang="sk-SK" dirty="0" smtClean="0"/>
          </a:p>
          <a:p>
            <a:pPr>
              <a:buNone/>
            </a:pPr>
            <a:r>
              <a:rPr lang="sk-SK" dirty="0" smtClean="0"/>
              <a:t>							operatívne</a:t>
            </a:r>
            <a:br>
              <a:rPr lang="sk-SK" dirty="0" smtClean="0"/>
            </a:br>
            <a:r>
              <a:rPr lang="sk-SK" dirty="0" smtClean="0"/>
              <a:t>                                                            krátkodobé ciele								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Manažérske kompetencie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sk-SK" dirty="0"/>
          </a:p>
        </p:txBody>
      </p:sp>
      <p:pic>
        <p:nvPicPr>
          <p:cNvPr id="4" name="Obrázok 3" descr="embeded_management_mania_manazerske_dovednosti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917" y="2132857"/>
            <a:ext cx="8208539" cy="38764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Základné manažérske funkcie: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47500" lnSpcReduction="20000"/>
          </a:bodyPr>
          <a:lstStyle/>
          <a:p>
            <a:r>
              <a:rPr lang="sk-SK" sz="5100" b="1" dirty="0" smtClean="0"/>
              <a:t>plánovanie</a:t>
            </a:r>
            <a:r>
              <a:rPr lang="sk-SK" sz="5100" dirty="0" smtClean="0"/>
              <a:t> – strategický, taktický, operatívny plán</a:t>
            </a:r>
          </a:p>
          <a:p>
            <a:r>
              <a:rPr lang="sk-SK" sz="5100" b="1" dirty="0" smtClean="0"/>
              <a:t>organizovanie</a:t>
            </a:r>
            <a:r>
              <a:rPr lang="sk-SK" sz="5100" dirty="0" smtClean="0"/>
              <a:t> - tvorba organizačnej štruktúry, komunikácia </a:t>
            </a:r>
            <a:br>
              <a:rPr lang="sk-SK" sz="5100" dirty="0" smtClean="0"/>
            </a:br>
            <a:r>
              <a:rPr lang="sk-SK" sz="5100" dirty="0" smtClean="0"/>
              <a:t>a  motivácia</a:t>
            </a:r>
          </a:p>
          <a:p>
            <a:r>
              <a:rPr lang="sk-SK" sz="5100" b="1" dirty="0" smtClean="0"/>
              <a:t>rozhodovanie  - </a:t>
            </a:r>
            <a:r>
              <a:rPr lang="sk-SK" sz="5100" dirty="0" smtClean="0"/>
              <a:t>analýza problému, stanovenie variantov riešenia a výber najvhodnejší spôsobu  riešenia</a:t>
            </a:r>
          </a:p>
          <a:p>
            <a:r>
              <a:rPr lang="sk-SK" sz="5100" b="1" dirty="0" smtClean="0"/>
              <a:t>vedenie - </a:t>
            </a:r>
            <a:r>
              <a:rPr lang="sk-SK" sz="5100" dirty="0" smtClean="0"/>
              <a:t>bezprostredné pôsobenie na podriadených </a:t>
            </a:r>
            <a:br>
              <a:rPr lang="sk-SK" sz="5100" dirty="0" smtClean="0"/>
            </a:br>
            <a:r>
              <a:rPr lang="sk-SK" sz="5100" dirty="0" smtClean="0"/>
              <a:t>s cieľom dosiahnuť určité želané správanie</a:t>
            </a:r>
          </a:p>
          <a:p>
            <a:r>
              <a:rPr lang="sk-SK" sz="5100" b="1" dirty="0" smtClean="0"/>
              <a:t>komunikovanie - </a:t>
            </a:r>
            <a:r>
              <a:rPr lang="sk-SK" sz="5100" dirty="0" smtClean="0"/>
              <a:t>komunikačné zručnosti , ovplyvňovanie</a:t>
            </a:r>
          </a:p>
          <a:p>
            <a:r>
              <a:rPr lang="sk-SK" sz="5100" b="1" dirty="0" smtClean="0"/>
              <a:t>motivovanie -</a:t>
            </a:r>
            <a:r>
              <a:rPr lang="sk-SK" sz="5100" dirty="0" smtClean="0"/>
              <a:t>vnútorný stav, vyvolávajúci individuálne správanie v činnostiach, ktoré zaručujú dosiahnutie nejakého cieľa</a:t>
            </a:r>
          </a:p>
          <a:p>
            <a:r>
              <a:rPr lang="sk-SK" sz="5100" b="1" dirty="0" smtClean="0"/>
              <a:t>kontrola</a:t>
            </a:r>
            <a:r>
              <a:rPr lang="sk-SK" sz="5100" dirty="0" smtClean="0"/>
              <a:t> – kontrola ľudí, procesov, analýzy, opatrenia</a:t>
            </a:r>
          </a:p>
          <a:p>
            <a:pPr>
              <a:buNone/>
            </a:pPr>
            <a:r>
              <a:rPr lang="sk-SK" dirty="0" smtClean="0"/>
              <a:t/>
            </a:r>
            <a:br>
              <a:rPr lang="sk-SK" dirty="0" smtClean="0"/>
            </a:br>
            <a:endParaRPr lang="sk-SK" dirty="0" smtClean="0"/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dirty="0" smtClean="0"/>
              <a:t>Štýly vedenia ľudí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32500" lnSpcReduction="20000"/>
          </a:bodyPr>
          <a:lstStyle/>
          <a:p>
            <a:pPr marL="514350" indent="-514350">
              <a:buAutoNum type="arabicPeriod"/>
            </a:pPr>
            <a:r>
              <a:rPr lang="sk-SK" sz="7400" b="1" dirty="0" smtClean="0"/>
              <a:t>autoritatívny</a:t>
            </a:r>
            <a:r>
              <a:rPr lang="sk-SK" sz="7400" dirty="0" smtClean="0"/>
              <a:t> – je direktívny spôsob vedenia, prísna hierarchia funkcií, využívanie moci, iniciatíva zo strany podriadených je nežiaduca</a:t>
            </a:r>
          </a:p>
          <a:p>
            <a:pPr marL="514350" indent="-514350">
              <a:buAutoNum type="arabicPeriod"/>
            </a:pPr>
            <a:endParaRPr lang="sk-SK" sz="5100" dirty="0" smtClean="0"/>
          </a:p>
          <a:p>
            <a:pPr marL="514350" indent="-514350">
              <a:buAutoNum type="arabicPeriod"/>
            </a:pPr>
            <a:r>
              <a:rPr lang="sk-SK" sz="7400" b="1" dirty="0" err="1" smtClean="0"/>
              <a:t>participatívny</a:t>
            </a:r>
            <a:r>
              <a:rPr lang="sk-SK" sz="7400" dirty="0" smtClean="0"/>
              <a:t> – je kooperatívny spolupracujúci štýl a spôsob vedenia, aktívna účasť všetkých pracovníkov na rozhodovaniach, atmosféra dôvery a iniciatívy- pracovná klíma</a:t>
            </a:r>
          </a:p>
          <a:p>
            <a:pPr marL="514350" indent="-514350">
              <a:buAutoNum type="arabicPeriod"/>
            </a:pPr>
            <a:endParaRPr lang="sk-SK" sz="5100" dirty="0" smtClean="0"/>
          </a:p>
          <a:p>
            <a:pPr marL="514350" indent="-514350">
              <a:buAutoNum type="arabicPeriod"/>
            </a:pPr>
            <a:r>
              <a:rPr lang="sk-SK" sz="7400" b="1" dirty="0" smtClean="0"/>
              <a:t>demokratický</a:t>
            </a:r>
            <a:r>
              <a:rPr lang="sk-SK" sz="7400" dirty="0" smtClean="0"/>
              <a:t> – otvorený štýl vedenia voči podriadeným, berie do úvahy aj názory podriadených, úspešnosť tohto štýlu závisí od sebadisciplíny podriadených</a:t>
            </a:r>
          </a:p>
          <a:p>
            <a:pPr marL="514350" indent="-514350">
              <a:buAutoNum type="arabicPeriod"/>
            </a:pPr>
            <a:endParaRPr lang="sk-SK" sz="5100" dirty="0" smtClean="0"/>
          </a:p>
          <a:p>
            <a:pPr marL="514350" indent="-514350">
              <a:buAutoNum type="arabicPeriod"/>
            </a:pPr>
            <a:r>
              <a:rPr lang="sk-SK" sz="7400" b="1" dirty="0" smtClean="0"/>
              <a:t>liberálny</a:t>
            </a:r>
            <a:r>
              <a:rPr lang="sk-SK" sz="7400" dirty="0" smtClean="0"/>
              <a:t> – je to mäkký spôsob vedenia, vyhýbanie sa zodpovednosti, nevyužíva sankcie, netrestá, zo všetkých štýlov má najnižšiu úspešnosť.</a:t>
            </a:r>
            <a:endParaRPr lang="sk-SK" sz="7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ok 3" descr="likeabos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07904" y="3717032"/>
            <a:ext cx="3369568" cy="336956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Vlastnosti manažéra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k-SK" u="sng" dirty="0" smtClean="0"/>
              <a:t/>
            </a:r>
            <a:br>
              <a:rPr lang="sk-SK" u="sng" dirty="0" smtClean="0"/>
            </a:br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Samostatnosť, rozhodnosť, zodpovednosť, zásadovosť, iniciatívnosť, kreatívnosť, citová vyrovnanosť, cieľavedomosť, disciplinovanosť, optimizmus.</a:t>
            </a:r>
            <a:br>
              <a:rPr lang="sk-SK" dirty="0" smtClean="0"/>
            </a:br>
            <a:r>
              <a:rPr lang="sk-SK" dirty="0" smtClean="0"/>
              <a:t/>
            </a:r>
            <a:br>
              <a:rPr lang="sk-SK" dirty="0" smtClean="0"/>
            </a:br>
            <a:r>
              <a:rPr lang="sk-SK" b="1" dirty="0" smtClean="0"/>
              <a:t> </a:t>
            </a: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História vývoja manažmentu</a:t>
            </a: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23528" y="1600200"/>
            <a:ext cx="8568952" cy="4525963"/>
          </a:xfrm>
        </p:spPr>
        <p:txBody>
          <a:bodyPr/>
          <a:lstStyle/>
          <a:p>
            <a:pPr algn="ctr">
              <a:buNone/>
            </a:pPr>
            <a:r>
              <a:rPr lang="sk-SK" dirty="0" smtClean="0"/>
              <a:t>starovek </a:t>
            </a:r>
            <a:r>
              <a:rPr lang="sk-SK" dirty="0"/>
              <a:t>a </a:t>
            </a:r>
            <a:r>
              <a:rPr lang="sk-SK" dirty="0" smtClean="0"/>
              <a:t>stredovek  -  </a:t>
            </a:r>
            <a:r>
              <a:rPr lang="sk-SK" dirty="0"/>
              <a:t>riadenie </a:t>
            </a:r>
            <a:r>
              <a:rPr lang="sk-SK" dirty="0" smtClean="0"/>
              <a:t>armády</a:t>
            </a:r>
          </a:p>
          <a:p>
            <a:pPr>
              <a:buNone/>
            </a:pPr>
            <a:endParaRPr lang="sk-SK" dirty="0" smtClean="0"/>
          </a:p>
          <a:p>
            <a:endParaRPr lang="sk-SK" dirty="0"/>
          </a:p>
        </p:txBody>
      </p:sp>
      <p:pic>
        <p:nvPicPr>
          <p:cNvPr id="4" name="Obrázok 3" descr="Gladiator022wallpaper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19672" y="2204864"/>
            <a:ext cx="5832648" cy="437448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ok 3" descr="401px-Frederick_Winslow_Taylor_cro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2" y="1700808"/>
            <a:ext cx="2488230" cy="3716833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i="1" dirty="0" smtClean="0">
                <a:hlinkClick r:id="rId3"/>
              </a:rPr>
              <a:t>Frederik </a:t>
            </a:r>
            <a:r>
              <a:rPr lang="sk-SK" b="1" i="1" dirty="0" err="1" smtClean="0">
                <a:hlinkClick r:id="rId3"/>
              </a:rPr>
              <a:t>Winslow</a:t>
            </a:r>
            <a:r>
              <a:rPr lang="sk-SK" b="1" i="1" dirty="0" smtClean="0">
                <a:hlinkClick r:id="rId3"/>
              </a:rPr>
              <a:t> </a:t>
            </a:r>
            <a:r>
              <a:rPr lang="sk-SK" b="1" i="1" dirty="0" err="1" smtClean="0">
                <a:hlinkClick r:id="rId3"/>
              </a:rPr>
              <a:t>Taylor</a:t>
            </a:r>
            <a:r>
              <a:rPr lang="sk-SK" b="1" i="1" dirty="0" smtClean="0">
                <a:hlinkClick r:id="rId3"/>
              </a:rPr>
              <a:t> </a:t>
            </a:r>
            <a:r>
              <a:rPr lang="sk-SK" dirty="0" smtClean="0">
                <a:hlinkClick r:id="rId3"/>
              </a:rPr>
              <a:t> </a:t>
            </a:r>
            <a:r>
              <a:rPr lang="sk-SK" dirty="0" smtClean="0"/>
              <a:t/>
            </a:r>
            <a:br>
              <a:rPr lang="sk-SK" dirty="0" smtClean="0"/>
            </a:br>
            <a:r>
              <a:rPr lang="sk-SK" sz="3100" dirty="0" smtClean="0"/>
              <a:t>(1856 -1915, Philadelphia) </a:t>
            </a:r>
            <a:endParaRPr lang="sk-SK" sz="3100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sk-SK" dirty="0" smtClean="0"/>
              <a:t>			        </a:t>
            </a:r>
            <a:r>
              <a:rPr lang="sk-SK" sz="2800" dirty="0" smtClean="0"/>
              <a:t>- strojný inžinier (pôvodne kreslič 				a technický robotník, neskôr 					hlavný inžinier</a:t>
            </a:r>
            <a:r>
              <a:rPr lang="sk-SK" sz="2800" i="1" dirty="0" smtClean="0"/>
              <a:t> </a:t>
            </a:r>
            <a:r>
              <a:rPr lang="sk-SK" sz="2800" i="1" dirty="0" err="1" smtClean="0"/>
              <a:t>Midvale</a:t>
            </a:r>
            <a:r>
              <a:rPr lang="sk-SK" sz="2800" i="1" dirty="0" smtClean="0"/>
              <a:t> </a:t>
            </a:r>
            <a:r>
              <a:rPr lang="sk-SK" sz="2800" i="1" dirty="0" err="1" smtClean="0"/>
              <a:t>Steel</a:t>
            </a:r>
            <a:r>
              <a:rPr lang="sk-SK" sz="2800" i="1" dirty="0" smtClean="0"/>
              <a:t> Works) </a:t>
            </a:r>
            <a:endParaRPr lang="sk-SK" sz="2800" dirty="0" smtClean="0"/>
          </a:p>
          <a:p>
            <a:pPr>
              <a:buNone/>
            </a:pPr>
            <a:r>
              <a:rPr lang="sk-SK" sz="2800" dirty="0" smtClean="0"/>
              <a:t>			         - otec vedeckého manažmentu</a:t>
            </a:r>
          </a:p>
          <a:p>
            <a:pPr>
              <a:buNone/>
            </a:pPr>
            <a:r>
              <a:rPr lang="sk-SK" sz="2800" dirty="0"/>
              <a:t>	</a:t>
            </a:r>
            <a:r>
              <a:rPr lang="sk-SK" sz="2800" dirty="0" smtClean="0"/>
              <a:t>		         - </a:t>
            </a:r>
            <a:r>
              <a:rPr lang="sk-SK" sz="2800" b="1" dirty="0"/>
              <a:t>riadenie na úrovni </a:t>
            </a:r>
            <a:r>
              <a:rPr lang="sk-SK" sz="2800" b="1" dirty="0" smtClean="0"/>
              <a:t>dielne</a:t>
            </a:r>
          </a:p>
          <a:p>
            <a:pPr>
              <a:buNone/>
            </a:pPr>
            <a:r>
              <a:rPr lang="sk-SK" sz="2800" dirty="0"/>
              <a:t>	</a:t>
            </a:r>
            <a:r>
              <a:rPr lang="sk-SK" sz="2800" dirty="0" smtClean="0"/>
              <a:t>		         - </a:t>
            </a:r>
            <a:r>
              <a:rPr lang="sk-SK" sz="2800" dirty="0"/>
              <a:t>zvýšenie účinnosti práce </a:t>
            </a:r>
            <a:r>
              <a:rPr lang="sk-SK" sz="2800" dirty="0" smtClean="0"/>
              <a:t>robotníka -   			           normovanie práce</a:t>
            </a:r>
            <a:endParaRPr lang="sk-SK" sz="2800" dirty="0"/>
          </a:p>
          <a:p>
            <a:pPr>
              <a:buNone/>
            </a:pPr>
            <a:r>
              <a:rPr lang="sk-SK" sz="2800" dirty="0" smtClean="0"/>
              <a:t>                                - pracovné operácie sú zložené </a:t>
            </a:r>
            <a:br>
              <a:rPr lang="sk-SK" sz="2800" dirty="0" smtClean="0"/>
            </a:br>
            <a:r>
              <a:rPr lang="sk-SK" sz="2800" dirty="0" smtClean="0"/>
              <a:t>                              z časovo vymedzených úkonov </a:t>
            </a:r>
          </a:p>
          <a:p>
            <a:pPr>
              <a:buNone/>
            </a:pPr>
            <a:r>
              <a:rPr lang="sk-SK" dirty="0"/>
              <a:t> </a:t>
            </a:r>
            <a:r>
              <a:rPr lang="sk-SK" dirty="0" smtClean="0"/>
              <a:t>                              </a:t>
            </a:r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>
                <a:hlinkClick r:id="rId2"/>
              </a:rPr>
              <a:t>Henry </a:t>
            </a:r>
            <a:r>
              <a:rPr lang="sk-SK" dirty="0" err="1" smtClean="0">
                <a:hlinkClick r:id="rId2"/>
              </a:rPr>
              <a:t>Fayol</a:t>
            </a:r>
            <a:r>
              <a:rPr lang="sk-SK" dirty="0" smtClean="0"/>
              <a:t/>
            </a:r>
            <a:br>
              <a:rPr lang="sk-SK" dirty="0" smtClean="0"/>
            </a:br>
            <a:r>
              <a:rPr lang="sk-SK" sz="3100" dirty="0"/>
              <a:t>(</a:t>
            </a:r>
            <a:r>
              <a:rPr lang="sk-SK" sz="3100" dirty="0" smtClean="0"/>
              <a:t>1841 – 1925,</a:t>
            </a:r>
            <a:r>
              <a:rPr lang="sk-SK" sz="3100" dirty="0"/>
              <a:t> </a:t>
            </a:r>
            <a:r>
              <a:rPr lang="sk-SK" sz="3100" dirty="0" smtClean="0"/>
              <a:t>Paríž)</a:t>
            </a:r>
            <a:endParaRPr lang="sk-SK" sz="3100" dirty="0"/>
          </a:p>
        </p:txBody>
      </p:sp>
      <p:sp>
        <p:nvSpPr>
          <p:cNvPr id="5" name="Zástupný symbol obsahu 4"/>
          <p:cNvSpPr>
            <a:spLocks noGrp="1"/>
          </p:cNvSpPr>
          <p:nvPr>
            <p:ph idx="1"/>
          </p:nvPr>
        </p:nvSpPr>
        <p:spPr>
          <a:xfrm>
            <a:off x="539552" y="1600200"/>
            <a:ext cx="8147248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sk-SK" dirty="0" smtClean="0"/>
              <a:t>				</a:t>
            </a:r>
          </a:p>
          <a:p>
            <a:pPr>
              <a:buNone/>
            </a:pPr>
            <a:r>
              <a:rPr lang="sk-SK" b="1" dirty="0"/>
              <a:t>	</a:t>
            </a:r>
            <a:r>
              <a:rPr lang="sk-SK" b="1" dirty="0" smtClean="0"/>
              <a:t>		     </a:t>
            </a:r>
            <a:r>
              <a:rPr lang="sk-SK" dirty="0" smtClean="0"/>
              <a:t>- </a:t>
            </a:r>
            <a:r>
              <a:rPr lang="sk-SK" dirty="0" err="1" smtClean="0"/>
              <a:t>fr</a:t>
            </a:r>
            <a:r>
              <a:rPr lang="sk-SK" dirty="0" smtClean="0"/>
              <a:t>. banský inžinier</a:t>
            </a:r>
          </a:p>
          <a:p>
            <a:pPr>
              <a:buNone/>
            </a:pPr>
            <a:r>
              <a:rPr lang="sk-SK" b="1" dirty="0"/>
              <a:t>	</a:t>
            </a:r>
            <a:r>
              <a:rPr lang="sk-SK" b="1" dirty="0" smtClean="0"/>
              <a:t>		     - riadenie na úrovni podniku </a:t>
            </a:r>
          </a:p>
          <a:p>
            <a:pPr>
              <a:buNone/>
            </a:pPr>
            <a:r>
              <a:rPr lang="sk-SK" b="1" dirty="0"/>
              <a:t>	</a:t>
            </a:r>
            <a:r>
              <a:rPr lang="sk-SK" b="1" dirty="0" smtClean="0"/>
              <a:t>		     - </a:t>
            </a:r>
            <a:r>
              <a:rPr lang="sk-SK" dirty="0"/>
              <a:t>4 </a:t>
            </a:r>
            <a:r>
              <a:rPr lang="sk-SK" dirty="0" smtClean="0"/>
              <a:t>funkcie</a:t>
            </a:r>
            <a:r>
              <a:rPr lang="sk-SK" dirty="0"/>
              <a:t> </a:t>
            </a:r>
            <a:r>
              <a:rPr lang="sk-SK" dirty="0" smtClean="0"/>
              <a:t>manažmentu</a:t>
            </a:r>
            <a:r>
              <a:rPr lang="sk-SK" dirty="0"/>
              <a:t>: </a:t>
            </a:r>
            <a:r>
              <a:rPr lang="sk-SK" dirty="0" smtClean="0"/>
              <a:t>				- plánovanie</a:t>
            </a:r>
          </a:p>
          <a:p>
            <a:pPr>
              <a:buNone/>
            </a:pPr>
            <a:r>
              <a:rPr lang="sk-SK" dirty="0"/>
              <a:t>	</a:t>
            </a:r>
            <a:r>
              <a:rPr lang="sk-SK" dirty="0" smtClean="0"/>
              <a:t>			- organizácia</a:t>
            </a:r>
          </a:p>
          <a:p>
            <a:pPr>
              <a:buNone/>
            </a:pPr>
            <a:r>
              <a:rPr lang="sk-SK" dirty="0"/>
              <a:t>	</a:t>
            </a:r>
            <a:r>
              <a:rPr lang="sk-SK" dirty="0" smtClean="0"/>
              <a:t>			- vedenie</a:t>
            </a:r>
          </a:p>
          <a:p>
            <a:pPr>
              <a:buNone/>
            </a:pPr>
            <a:r>
              <a:rPr lang="sk-SK" dirty="0"/>
              <a:t>	</a:t>
            </a:r>
            <a:r>
              <a:rPr lang="sk-SK" dirty="0" smtClean="0"/>
              <a:t>			- kontrola</a:t>
            </a:r>
            <a:endParaRPr lang="sk-SK" b="1" dirty="0"/>
          </a:p>
        </p:txBody>
      </p:sp>
      <p:pic>
        <p:nvPicPr>
          <p:cNvPr id="7" name="Obrázok 6" descr="fayol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2132856"/>
            <a:ext cx="1944216" cy="256755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ok 3" descr="31872_weber-max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05500" y="260648"/>
            <a:ext cx="3238500" cy="3562350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>
                <a:hlinkClick r:id="rId3"/>
              </a:rPr>
              <a:t>Max Weber</a:t>
            </a:r>
            <a:br>
              <a:rPr lang="sk-SK" dirty="0" smtClean="0">
                <a:hlinkClick r:id="rId3"/>
              </a:rPr>
            </a:br>
            <a:r>
              <a:rPr lang="sk-SK" sz="3100" dirty="0"/>
              <a:t>(1864 – 1920)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dirty="0" err="1" smtClean="0"/>
              <a:t>nem</a:t>
            </a:r>
            <a:r>
              <a:rPr lang="sk-SK" dirty="0" smtClean="0"/>
              <a:t> sociológ, ekonóm, politik</a:t>
            </a:r>
          </a:p>
          <a:p>
            <a:r>
              <a:rPr lang="sk-SK" b="1" dirty="0" smtClean="0"/>
              <a:t>byrokratické riadenie</a:t>
            </a:r>
          </a:p>
          <a:p>
            <a:r>
              <a:rPr lang="pt-BR" dirty="0" smtClean="0"/>
              <a:t>pevn</a:t>
            </a:r>
            <a:r>
              <a:rPr lang="sk-SK" dirty="0" smtClean="0"/>
              <a:t>é</a:t>
            </a:r>
            <a:r>
              <a:rPr lang="pt-BR" dirty="0" smtClean="0"/>
              <a:t> norm</a:t>
            </a:r>
            <a:r>
              <a:rPr lang="sk-SK" dirty="0" smtClean="0"/>
              <a:t>y</a:t>
            </a:r>
            <a:r>
              <a:rPr lang="pt-BR" dirty="0" smtClean="0"/>
              <a:t>, pravid</a:t>
            </a:r>
            <a:r>
              <a:rPr lang="sk-SK" dirty="0" smtClean="0"/>
              <a:t>lá,</a:t>
            </a:r>
            <a:r>
              <a:rPr lang="pt-BR" dirty="0" smtClean="0"/>
              <a:t> povinnost</a:t>
            </a:r>
            <a:r>
              <a:rPr lang="sk-SK" dirty="0" smtClean="0"/>
              <a:t>i</a:t>
            </a:r>
          </a:p>
          <a:p>
            <a:r>
              <a:rPr lang="sk-SK" dirty="0" smtClean="0"/>
              <a:t>stanovenie pevných </a:t>
            </a:r>
            <a:br>
              <a:rPr lang="sk-SK" dirty="0" smtClean="0"/>
            </a:br>
            <a:r>
              <a:rPr lang="sk-SK" dirty="0" err="1" smtClean="0"/>
              <a:t>kompetencí</a:t>
            </a:r>
            <a:r>
              <a:rPr lang="sk-SK" dirty="0" smtClean="0"/>
              <a:t> </a:t>
            </a:r>
            <a:r>
              <a:rPr lang="sk-SK" dirty="0"/>
              <a:t>jednotlivých </a:t>
            </a:r>
            <a:r>
              <a:rPr lang="sk-SK" dirty="0" smtClean="0"/>
              <a:t>úradníkov</a:t>
            </a:r>
            <a:endParaRPr lang="sk-SK" dirty="0"/>
          </a:p>
          <a:p>
            <a:r>
              <a:rPr lang="sk-SK" dirty="0"/>
              <a:t>hierarchická </a:t>
            </a:r>
            <a:r>
              <a:rPr lang="sk-SK" dirty="0" smtClean="0"/>
              <a:t>štruktúra</a:t>
            </a:r>
            <a:r>
              <a:rPr lang="sk-SK" dirty="0"/>
              <a:t> </a:t>
            </a:r>
            <a:r>
              <a:rPr lang="sk-SK" dirty="0" smtClean="0"/>
              <a:t>rozhodovania</a:t>
            </a:r>
          </a:p>
          <a:p>
            <a:pPr lvl="0"/>
            <a:r>
              <a:rPr lang="sk-SK" dirty="0"/>
              <a:t>=&gt; vysoká efektívnosť  </a:t>
            </a:r>
          </a:p>
          <a:p>
            <a:endParaRPr lang="sk-SK" dirty="0"/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ok 6" descr="800px-1923_Ford_T_Touri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00192" y="3717032"/>
            <a:ext cx="2496277" cy="187220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>
                <a:hlinkClick r:id="rId3"/>
              </a:rPr>
              <a:t>Henry </a:t>
            </a:r>
            <a:r>
              <a:rPr lang="sk-SK" dirty="0" err="1" smtClean="0">
                <a:hlinkClick r:id="rId3"/>
              </a:rPr>
              <a:t>Ford</a:t>
            </a:r>
            <a:r>
              <a:rPr lang="sk-SK" dirty="0" smtClean="0"/>
              <a:t/>
            </a:r>
            <a:br>
              <a:rPr lang="sk-SK" dirty="0" smtClean="0"/>
            </a:br>
            <a:r>
              <a:rPr lang="sk-SK" sz="3100" dirty="0"/>
              <a:t>(</a:t>
            </a:r>
            <a:r>
              <a:rPr lang="pt-BR" sz="3100" dirty="0" smtClean="0"/>
              <a:t>1863 </a:t>
            </a:r>
            <a:r>
              <a:rPr lang="sk-SK" sz="3100" dirty="0" smtClean="0"/>
              <a:t>-</a:t>
            </a:r>
            <a:r>
              <a:rPr lang="pt-BR" sz="3100" dirty="0" smtClean="0"/>
              <a:t>1947</a:t>
            </a:r>
            <a:r>
              <a:rPr lang="sk-SK" sz="3100" dirty="0" smtClean="0"/>
              <a:t> )</a:t>
            </a:r>
            <a:br>
              <a:rPr lang="sk-SK" sz="3100" dirty="0" smtClean="0"/>
            </a:br>
            <a:endParaRPr lang="sk-SK" sz="3100" dirty="0"/>
          </a:p>
        </p:txBody>
      </p:sp>
      <p:pic>
        <p:nvPicPr>
          <p:cNvPr id="4" name="Obrázok 3" descr="ford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5536" y="404664"/>
            <a:ext cx="2416403" cy="3084770"/>
          </a:xfrm>
          <a:prstGeom prst="rect">
            <a:avLst/>
          </a:prstGeom>
          <a:scene3d>
            <a:camera prst="orthographicFront">
              <a:rot lat="0" lon="10800000" rev="0"/>
            </a:camera>
            <a:lightRig rig="threePt" dir="t"/>
          </a:scene3d>
        </p:spPr>
      </p:pic>
      <p:sp>
        <p:nvSpPr>
          <p:cNvPr id="6" name="Zástupný symbol obsahu 5"/>
          <p:cNvSpPr>
            <a:spLocks noGrp="1"/>
          </p:cNvSpPr>
          <p:nvPr>
            <p:ph idx="1"/>
          </p:nvPr>
        </p:nvSpPr>
        <p:spPr>
          <a:xfrm>
            <a:off x="0" y="1124744"/>
            <a:ext cx="8964488" cy="5400600"/>
          </a:xfrm>
        </p:spPr>
        <p:txBody>
          <a:bodyPr>
            <a:normAutofit fontScale="92500" lnSpcReduction="10000"/>
          </a:bodyPr>
          <a:lstStyle/>
          <a:p>
            <a:pPr lvl="1">
              <a:buNone/>
            </a:pPr>
            <a:r>
              <a:rPr lang="sk-SK" dirty="0" smtClean="0"/>
              <a:t>                            </a:t>
            </a:r>
            <a:r>
              <a:rPr lang="sk-SK" dirty="0" smtClean="0"/>
              <a:t>    - </a:t>
            </a:r>
            <a:r>
              <a:rPr lang="sk-SK" dirty="0" smtClean="0"/>
              <a:t>amer. </a:t>
            </a:r>
            <a:r>
              <a:rPr lang="sk-SK" dirty="0"/>
              <a:t>vynálezca </a:t>
            </a:r>
            <a:r>
              <a:rPr lang="sk-SK" dirty="0" smtClean="0"/>
              <a:t> a priemyselník</a:t>
            </a:r>
          </a:p>
          <a:p>
            <a:pPr lvl="1">
              <a:buNone/>
            </a:pPr>
            <a:r>
              <a:rPr lang="sk-SK" dirty="0"/>
              <a:t> </a:t>
            </a:r>
            <a:r>
              <a:rPr lang="sk-SK" dirty="0" smtClean="0"/>
              <a:t>                            </a:t>
            </a:r>
            <a:r>
              <a:rPr lang="sk-SK" dirty="0" smtClean="0"/>
              <a:t>   - </a:t>
            </a:r>
            <a:r>
              <a:rPr lang="sk-SK" dirty="0" smtClean="0"/>
              <a:t>realizátor teórie manažmentu   </a:t>
            </a:r>
            <a:br>
              <a:rPr lang="sk-SK" dirty="0" smtClean="0"/>
            </a:br>
            <a:r>
              <a:rPr lang="sk-SK" dirty="0" smtClean="0"/>
              <a:t>                         </a:t>
            </a:r>
            <a:r>
              <a:rPr lang="sk-SK" dirty="0" smtClean="0"/>
              <a:t>   - automobilka Ford Motor Company</a:t>
            </a:r>
            <a:br>
              <a:rPr lang="sk-SK" dirty="0" smtClean="0"/>
            </a:br>
            <a:r>
              <a:rPr lang="sk-SK" dirty="0" smtClean="0"/>
              <a:t>			   </a:t>
            </a:r>
            <a:r>
              <a:rPr lang="sk-SK" dirty="0" smtClean="0"/>
              <a:t>(model T – 20 rokov)</a:t>
            </a:r>
          </a:p>
          <a:p>
            <a:pPr lvl="1">
              <a:buNone/>
            </a:pPr>
            <a:r>
              <a:rPr lang="sk-SK" dirty="0" smtClean="0"/>
              <a:t>                               - nový typ organizácie </a:t>
            </a:r>
            <a:r>
              <a:rPr lang="sk-SK" dirty="0" smtClean="0"/>
              <a:t>výroby-</a:t>
            </a:r>
            <a:r>
              <a:rPr lang="sk-SK" dirty="0" smtClean="0"/>
              <a:t> </a:t>
            </a:r>
            <a:r>
              <a:rPr lang="sk-SK" b="1" dirty="0" smtClean="0"/>
              <a:t>hromadná </a:t>
            </a:r>
            <a:r>
              <a:rPr lang="sk-SK" b="1" dirty="0" smtClean="0"/>
              <a:t>			   výroba-</a:t>
            </a:r>
            <a:r>
              <a:rPr lang="sk-SK" dirty="0" smtClean="0"/>
              <a:t> </a:t>
            </a:r>
            <a:r>
              <a:rPr lang="sk-SK" b="1" dirty="0" smtClean="0"/>
              <a:t>výrobná linka – </a:t>
            </a:r>
            <a:r>
              <a:rPr lang="sk-SK" b="1" dirty="0" smtClean="0"/>
              <a:t>úspory </a:t>
            </a:r>
            <a:r>
              <a:rPr lang="sk-SK" b="1" dirty="0" smtClean="0"/>
              <a:t>z rozsahu</a:t>
            </a:r>
          </a:p>
          <a:p>
            <a:pPr lvl="1"/>
            <a:r>
              <a:rPr lang="sk-SK" dirty="0" err="1" smtClean="0"/>
              <a:t>roz</a:t>
            </a:r>
            <a:r>
              <a:rPr lang="pl-PL" dirty="0" smtClean="0"/>
              <a:t>členenie pracovných operácií</a:t>
            </a:r>
            <a:br>
              <a:rPr lang="pl-PL" dirty="0" smtClean="0"/>
            </a:br>
            <a:r>
              <a:rPr lang="pl-PL" dirty="0" smtClean="0"/>
              <a:t>na </a:t>
            </a:r>
            <a:r>
              <a:rPr lang="pl-PL" dirty="0"/>
              <a:t>jednoduchšie </a:t>
            </a:r>
            <a:r>
              <a:rPr lang="pl-PL" dirty="0" smtClean="0"/>
              <a:t>úkony</a:t>
            </a:r>
          </a:p>
          <a:p>
            <a:pPr lvl="1">
              <a:buFontTx/>
              <a:buChar char="-"/>
            </a:pPr>
            <a:r>
              <a:rPr lang="sk-SK" dirty="0"/>
              <a:t>plynulosť materiálového toku </a:t>
            </a:r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(zníž</a:t>
            </a:r>
            <a:r>
              <a:rPr lang="sk-SK" dirty="0" smtClean="0"/>
              <a:t>enie   časových   strát   </a:t>
            </a:r>
            <a:r>
              <a:rPr lang="sk-SK" dirty="0" smtClean="0"/>
              <a:t>výrobných </a:t>
            </a:r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robotníkov </a:t>
            </a:r>
            <a:r>
              <a:rPr lang="sk-SK" dirty="0" smtClean="0"/>
              <a:t>- materiál </a:t>
            </a:r>
            <a:r>
              <a:rPr lang="sk-SK" dirty="0"/>
              <a:t>musí prichádzať </a:t>
            </a:r>
            <a:r>
              <a:rPr lang="sk-SK" dirty="0" smtClean="0"/>
              <a:t/>
            </a:r>
            <a:br>
              <a:rPr lang="sk-SK" dirty="0" smtClean="0"/>
            </a:br>
            <a:r>
              <a:rPr lang="sk-SK" dirty="0" smtClean="0"/>
              <a:t>k </a:t>
            </a:r>
            <a:r>
              <a:rPr lang="sk-SK" dirty="0" smtClean="0"/>
              <a:t>robotníkovi </a:t>
            </a:r>
            <a:r>
              <a:rPr lang="sk-SK" dirty="0"/>
              <a:t>a nie </a:t>
            </a:r>
            <a:r>
              <a:rPr lang="sk-SK" dirty="0" smtClean="0"/>
              <a:t>naopak)</a:t>
            </a:r>
          </a:p>
          <a:p>
            <a:pPr lvl="1">
              <a:buFontTx/>
              <a:buChar char="-"/>
            </a:pPr>
            <a:r>
              <a:rPr lang="sk-SK" dirty="0" smtClean="0">
                <a:hlinkClick r:id="rId5"/>
              </a:rPr>
              <a:t>http://www.youtube.com/watch?v=S4KrIMZpwCY</a:t>
            </a:r>
            <a:endParaRPr lang="sk-SK" dirty="0" smtClean="0"/>
          </a:p>
          <a:p>
            <a:pPr lvl="1">
              <a:buFontTx/>
              <a:buChar char="-"/>
            </a:pPr>
            <a:endParaRPr lang="sk-SK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ok 3" descr="Elton Mayo 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6787" y="221706"/>
            <a:ext cx="2160240" cy="250819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908720"/>
            <a:ext cx="8229600" cy="936104"/>
          </a:xfrm>
        </p:spPr>
        <p:txBody>
          <a:bodyPr>
            <a:normAutofit fontScale="90000"/>
          </a:bodyPr>
          <a:lstStyle/>
          <a:p>
            <a:r>
              <a:rPr lang="sk-SK" dirty="0">
                <a:hlinkClick r:id="rId3"/>
              </a:rPr>
              <a:t>Elton </a:t>
            </a:r>
            <a:r>
              <a:rPr lang="sk-SK" dirty="0" err="1" smtClean="0">
                <a:hlinkClick r:id="rId3"/>
              </a:rPr>
              <a:t>Mayo</a:t>
            </a:r>
            <a:r>
              <a:rPr lang="sk-SK" b="1" dirty="0" smtClean="0">
                <a:hlinkClick r:id="rId3"/>
              </a:rPr>
              <a:t/>
            </a:r>
            <a:br>
              <a:rPr lang="sk-SK" b="1" dirty="0" smtClean="0">
                <a:hlinkClick r:id="rId3"/>
              </a:rPr>
            </a:br>
            <a:r>
              <a:rPr lang="sk-SK" b="1" dirty="0" smtClean="0"/>
              <a:t> </a:t>
            </a:r>
            <a:r>
              <a:rPr lang="sk-SK" sz="3100" dirty="0"/>
              <a:t>(1880 – 1949)</a:t>
            </a:r>
            <a:r>
              <a:rPr lang="sk-SK" b="1" dirty="0"/>
              <a:t/>
            </a:r>
            <a:br>
              <a:rPr lang="sk-SK" b="1" dirty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/>
          <a:lstStyle/>
          <a:p>
            <a:pPr>
              <a:buNone/>
            </a:pPr>
            <a:r>
              <a:rPr lang="sk-SK" dirty="0" smtClean="0"/>
              <a:t>				</a:t>
            </a:r>
            <a:r>
              <a:rPr lang="sk-SK" dirty="0" err="1" smtClean="0"/>
              <a:t>austrál</a:t>
            </a:r>
            <a:r>
              <a:rPr lang="sk-SK" dirty="0" smtClean="0"/>
              <a:t>. –amer. psychológ </a:t>
            </a:r>
            <a:r>
              <a:rPr lang="sk-SK" dirty="0"/>
              <a:t/>
            </a:r>
            <a:br>
              <a:rPr lang="sk-SK" dirty="0"/>
            </a:br>
            <a:r>
              <a:rPr lang="sk-SK" dirty="0" smtClean="0"/>
              <a:t>                          a sociológ</a:t>
            </a:r>
          </a:p>
          <a:p>
            <a:r>
              <a:rPr lang="sk-SK" dirty="0" smtClean="0"/>
              <a:t>zakladateľ teórie manažmentu „Škola ľudských vzťahov“</a:t>
            </a:r>
          </a:p>
          <a:p>
            <a:r>
              <a:rPr lang="sk-SK" dirty="0" smtClean="0"/>
              <a:t>rozhodujúci </a:t>
            </a:r>
            <a:r>
              <a:rPr lang="sk-SK" dirty="0"/>
              <a:t>vplyv rast produktivity práce nemajú hmotné, ale psychologické a sociálne </a:t>
            </a:r>
            <a:r>
              <a:rPr lang="sk-SK" dirty="0" smtClean="0"/>
              <a:t>faktory</a:t>
            </a:r>
          </a:p>
          <a:p>
            <a:pPr>
              <a:buNone/>
            </a:pPr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b="1" dirty="0" smtClean="0"/>
              <a:t/>
            </a:r>
            <a:br>
              <a:rPr lang="sk-SK" b="1" dirty="0" smtClean="0"/>
            </a:br>
            <a:r>
              <a:rPr lang="sk-SK" b="1" dirty="0" smtClean="0"/>
              <a:t>Douglas </a:t>
            </a:r>
            <a:r>
              <a:rPr lang="sk-SK" b="1" dirty="0"/>
              <a:t>Mc GREGOR </a:t>
            </a:r>
            <a:r>
              <a:rPr lang="sk-SK" b="1" dirty="0" smtClean="0"/>
              <a:t/>
            </a:r>
            <a:br>
              <a:rPr lang="sk-SK" b="1" dirty="0" smtClean="0"/>
            </a:br>
            <a:r>
              <a:rPr lang="sk-SK" sz="3100" dirty="0"/>
              <a:t>(1906 – 1964)</a:t>
            </a:r>
            <a:r>
              <a:rPr lang="sk-SK" b="1" dirty="0"/>
              <a:t/>
            </a:r>
            <a:br>
              <a:rPr lang="sk-SK" b="1" dirty="0"/>
            </a:br>
            <a:endParaRPr lang="sk-SK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k-SK" dirty="0"/>
              <a:t>zdôrazňuje vnímanie ľudskej </a:t>
            </a:r>
            <a:r>
              <a:rPr lang="sk-SK" dirty="0" smtClean="0"/>
              <a:t>povahy</a:t>
            </a:r>
          </a:p>
          <a:p>
            <a:r>
              <a:rPr lang="sk-SK" dirty="0" smtClean="0"/>
              <a:t>všeobecné </a:t>
            </a:r>
            <a:r>
              <a:rPr lang="sk-SK" dirty="0"/>
              <a:t>charakteristiky ľudí v </a:t>
            </a:r>
            <a:r>
              <a:rPr lang="sk-SK" dirty="0" smtClean="0"/>
              <a:t>práci:</a:t>
            </a:r>
          </a:p>
          <a:p>
            <a:pPr lvl="0">
              <a:buNone/>
            </a:pPr>
            <a:r>
              <a:rPr lang="sk-SK" b="1" dirty="0" smtClean="0"/>
              <a:t>Teória X:</a:t>
            </a:r>
          </a:p>
          <a:p>
            <a:pPr lvl="0"/>
            <a:r>
              <a:rPr lang="sk-SK" dirty="0" smtClean="0"/>
              <a:t>ľudia </a:t>
            </a:r>
            <a:r>
              <a:rPr lang="sk-SK" dirty="0"/>
              <a:t>sú v podstate </a:t>
            </a:r>
            <a:r>
              <a:rPr lang="sk-SK" dirty="0" smtClean="0"/>
              <a:t>leniví, </a:t>
            </a:r>
            <a:r>
              <a:rPr lang="sk-SK" dirty="0"/>
              <a:t>naivní a nechápaví</a:t>
            </a:r>
          </a:p>
          <a:p>
            <a:pPr lvl="0"/>
            <a:r>
              <a:rPr lang="sk-SK" dirty="0"/>
              <a:t>ľudia sú </a:t>
            </a:r>
            <a:r>
              <a:rPr lang="sk-SK" dirty="0" smtClean="0"/>
              <a:t>egocentrickí a</a:t>
            </a:r>
            <a:r>
              <a:rPr lang="sk-SK" dirty="0"/>
              <a:t> vyhýbajú sa zodpovednosti </a:t>
            </a:r>
            <a:r>
              <a:rPr lang="sk-SK" dirty="0" smtClean="0"/>
              <a:t>(„</a:t>
            </a:r>
            <a:r>
              <a:rPr lang="sk-SK" dirty="0"/>
              <a:t>To nie je moja robota</a:t>
            </a:r>
            <a:r>
              <a:rPr lang="sk-SK" dirty="0" smtClean="0"/>
              <a:t>!“)</a:t>
            </a:r>
            <a:endParaRPr lang="sk-SK" dirty="0"/>
          </a:p>
          <a:p>
            <a:pPr lvl="0"/>
            <a:r>
              <a:rPr lang="sk-SK" dirty="0"/>
              <a:t>ľudia sa poddávajú </a:t>
            </a:r>
            <a:r>
              <a:rPr lang="sk-SK" dirty="0" smtClean="0"/>
              <a:t>autorite - </a:t>
            </a:r>
            <a:r>
              <a:rPr lang="sk-SK" dirty="0"/>
              <a:t>chcú byť riadení</a:t>
            </a:r>
          </a:p>
          <a:p>
            <a:pPr lvl="0"/>
            <a:r>
              <a:rPr lang="sk-SK" dirty="0"/>
              <a:t>ľudia sa prirodzene bránia </a:t>
            </a:r>
            <a:r>
              <a:rPr lang="sk-SK" dirty="0" smtClean="0"/>
              <a:t>zmenám</a:t>
            </a:r>
            <a:endParaRPr lang="sk-SK" dirty="0"/>
          </a:p>
          <a:p>
            <a:endParaRPr lang="sk-SK" dirty="0"/>
          </a:p>
          <a:p>
            <a:endParaRPr lang="sk-SK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476</TotalTime>
  <Words>487</Words>
  <Application>Microsoft Office PowerPoint</Application>
  <PresentationFormat>Prezentácia na obrazovke (4:3)</PresentationFormat>
  <Paragraphs>136</Paragraphs>
  <Slides>24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24</vt:i4>
      </vt:variant>
    </vt:vector>
  </HeadingPairs>
  <TitlesOfParts>
    <vt:vector size="25" baseType="lpstr">
      <vt:lpstr>Motív Office</vt:lpstr>
      <vt:lpstr>Manažment podniku</vt:lpstr>
      <vt:lpstr>Manažment</vt:lpstr>
      <vt:lpstr>História vývoja manažmentu</vt:lpstr>
      <vt:lpstr>Frederik Winslow Taylor   (1856 -1915, Philadelphia) </vt:lpstr>
      <vt:lpstr>Henry Fayol (1841 – 1925, Paríž)</vt:lpstr>
      <vt:lpstr>Max Weber (1864 – 1920)</vt:lpstr>
      <vt:lpstr>Henry Ford (1863 -1947 ) </vt:lpstr>
      <vt:lpstr>Elton Mayo  (1880 – 1949) </vt:lpstr>
      <vt:lpstr> Douglas Mc GREGOR  (1906 – 1964) </vt:lpstr>
      <vt:lpstr>charakteristické manažérske praktiky pre teóriu X: </vt:lpstr>
      <vt:lpstr>Teória Y:</vt:lpstr>
      <vt:lpstr>charakteristické manažérske praktiky pre teóriu Y: </vt:lpstr>
      <vt:lpstr>Snímka 13</vt:lpstr>
      <vt:lpstr>Tomáš Baťa (1876-1932) </vt:lpstr>
      <vt:lpstr>Tomáš Baťa</vt:lpstr>
      <vt:lpstr>Tomáš Baťa</vt:lpstr>
      <vt:lpstr>Moderné teórie manažmentu</vt:lpstr>
      <vt:lpstr>Manažment</vt:lpstr>
      <vt:lpstr>Hierarchia manažmentu</vt:lpstr>
      <vt:lpstr>Úrovne a ciele</vt:lpstr>
      <vt:lpstr>Manažérske kompetencie</vt:lpstr>
      <vt:lpstr>Základné manažérske funkcie:</vt:lpstr>
      <vt:lpstr>Štýly vedenia ľudí</vt:lpstr>
      <vt:lpstr>Vlastnosti manažéra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Manažment podniku</dc:title>
  <dc:creator>lenovo_ntb</dc:creator>
  <cp:lastModifiedBy>janka</cp:lastModifiedBy>
  <cp:revision>43</cp:revision>
  <dcterms:created xsi:type="dcterms:W3CDTF">2012-03-10T18:11:49Z</dcterms:created>
  <dcterms:modified xsi:type="dcterms:W3CDTF">2012-03-12T15:31:30Z</dcterms:modified>
</cp:coreProperties>
</file>