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5" r:id="rId5"/>
    <p:sldId id="261" r:id="rId6"/>
    <p:sldId id="262" r:id="rId7"/>
    <p:sldId id="263" r:id="rId8"/>
    <p:sldId id="264" r:id="rId9"/>
    <p:sldId id="266" r:id="rId10"/>
    <p:sldId id="267" r:id="rId11"/>
    <p:sldId id="269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6A4B-7376-46F4-998F-CAB221A11A11}" type="datetimeFigureOut">
              <a:rPr lang="sk-SK" smtClean="0"/>
              <a:t>5. 3. 2012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3A0D-6D7F-4C8C-92E4-B4A912AE5DF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6A4B-7376-46F4-998F-CAB221A11A11}" type="datetimeFigureOut">
              <a:rPr lang="sk-SK" smtClean="0"/>
              <a:t>5. 3. 2012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3A0D-6D7F-4C8C-92E4-B4A912AE5DF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6A4B-7376-46F4-998F-CAB221A11A11}" type="datetimeFigureOut">
              <a:rPr lang="sk-SK" smtClean="0"/>
              <a:t>5. 3. 2012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3A0D-6D7F-4C8C-92E4-B4A912AE5DF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6A4B-7376-46F4-998F-CAB221A11A11}" type="datetimeFigureOut">
              <a:rPr lang="sk-SK" smtClean="0"/>
              <a:t>5. 3. 2012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3A0D-6D7F-4C8C-92E4-B4A912AE5DF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6A4B-7376-46F4-998F-CAB221A11A11}" type="datetimeFigureOut">
              <a:rPr lang="sk-SK" smtClean="0"/>
              <a:t>5. 3. 2012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3A0D-6D7F-4C8C-92E4-B4A912AE5DF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6A4B-7376-46F4-998F-CAB221A11A11}" type="datetimeFigureOut">
              <a:rPr lang="sk-SK" smtClean="0"/>
              <a:t>5. 3. 2012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3A0D-6D7F-4C8C-92E4-B4A912AE5DF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6A4B-7376-46F4-998F-CAB221A11A11}" type="datetimeFigureOut">
              <a:rPr lang="sk-SK" smtClean="0"/>
              <a:t>5. 3. 2012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3A0D-6D7F-4C8C-92E4-B4A912AE5DF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6A4B-7376-46F4-998F-CAB221A11A11}" type="datetimeFigureOut">
              <a:rPr lang="sk-SK" smtClean="0"/>
              <a:t>5. 3. 2012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3A0D-6D7F-4C8C-92E4-B4A912AE5DF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6A4B-7376-46F4-998F-CAB221A11A11}" type="datetimeFigureOut">
              <a:rPr lang="sk-SK" smtClean="0"/>
              <a:t>5. 3. 2012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3A0D-6D7F-4C8C-92E4-B4A912AE5DF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6A4B-7376-46F4-998F-CAB221A11A11}" type="datetimeFigureOut">
              <a:rPr lang="sk-SK" smtClean="0"/>
              <a:t>5. 3. 2012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3A0D-6D7F-4C8C-92E4-B4A912AE5DF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6A4B-7376-46F4-998F-CAB221A11A11}" type="datetimeFigureOut">
              <a:rPr lang="sk-SK" smtClean="0"/>
              <a:t>5. 3. 2012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3A0D-6D7F-4C8C-92E4-B4A912AE5DF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56A4B-7376-46F4-998F-CAB221A11A11}" type="datetimeFigureOut">
              <a:rPr lang="sk-SK" smtClean="0"/>
              <a:t>5. 3. 2012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43A0D-6D7F-4C8C-92E4-B4A912AE5DFE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Podniková ekonómia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cs typeface="Times New Roman" pitchFamily="18" charset="0"/>
              </a:rPr>
              <a:t>Ciele podniku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k-SK" b="1" dirty="0" smtClean="0">
                <a:cs typeface="Times New Roman" pitchFamily="18" charset="0"/>
              </a:rPr>
              <a:t>2. Sociálne</a:t>
            </a:r>
            <a:endParaRPr lang="cs-CZ" b="1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sk-SK" dirty="0" smtClean="0">
                <a:cs typeface="Times New Roman" pitchFamily="18" charset="0"/>
              </a:rPr>
              <a:t>externé - vyjadrujú spoločenský prínos podniku k sociálnej politike štátu a obce (zamestnanosť, uspokojovanie potrieb produktmi)</a:t>
            </a:r>
            <a:endParaRPr lang="sk-SK" dirty="0" smtClean="0"/>
          </a:p>
          <a:p>
            <a:pPr algn="just">
              <a:lnSpc>
                <a:spcPct val="90000"/>
              </a:lnSpc>
              <a:buFontTx/>
              <a:buChar char="-"/>
            </a:pPr>
            <a:endParaRPr lang="sk-SK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k-SK" dirty="0" smtClean="0">
                <a:cs typeface="Times New Roman" pitchFamily="18" charset="0"/>
              </a:rPr>
              <a:t>- interné  - orientované na zamestnancov - vyjadrujú záväzky podniku, ktorými podnik uspokojuje mzdové požiadavky, zdravotnícke, kultúrne, bytové, vzdelávacie požiadavky …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cs typeface="Times New Roman" pitchFamily="18" charset="0"/>
              </a:rPr>
              <a:t>Podnikové </a:t>
            </a:r>
            <a:r>
              <a:rPr lang="sk-SK" b="1" dirty="0" smtClean="0"/>
              <a:t>ciele p</a:t>
            </a:r>
            <a:r>
              <a:rPr lang="en-GB" b="1" dirty="0" err="1" smtClean="0">
                <a:cs typeface="Times New Roman" pitchFamily="18" charset="0"/>
              </a:rPr>
              <a:t>odľa</a:t>
            </a:r>
            <a:r>
              <a:rPr lang="en-GB" b="1" dirty="0" smtClean="0">
                <a:cs typeface="Times New Roman" pitchFamily="18" charset="0"/>
              </a:rPr>
              <a:t> </a:t>
            </a:r>
            <a:r>
              <a:rPr lang="en-GB" b="1" dirty="0" err="1" smtClean="0">
                <a:cs typeface="Times New Roman" pitchFamily="18" charset="0"/>
              </a:rPr>
              <a:t>hierarchi</a:t>
            </a:r>
            <a:r>
              <a:rPr lang="sk-SK" b="1" dirty="0" smtClean="0">
                <a:cs typeface="Times New Roman" pitchFamily="18" charset="0"/>
              </a:rPr>
              <a:t>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k-SK" b="1" dirty="0" smtClean="0">
                <a:cs typeface="Times New Roman" pitchFamily="18" charset="0"/>
              </a:rPr>
              <a:t>1.</a:t>
            </a:r>
            <a:r>
              <a:rPr lang="sk-SK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b="1" dirty="0" smtClean="0">
                <a:cs typeface="Times New Roman" pitchFamily="18" charset="0"/>
              </a:rPr>
              <a:t>vrcholový cieľ</a:t>
            </a:r>
            <a:r>
              <a:rPr lang="sk-SK" dirty="0" smtClean="0">
                <a:cs typeface="Times New Roman" pitchFamily="18" charset="0"/>
              </a:rPr>
              <a:t> - strategický cieľ, formuluje sa na obdobie 3 a viac rokov,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k-SK" b="1" dirty="0" smtClean="0">
                <a:cs typeface="Times New Roman" pitchFamily="18" charset="0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k-SK" b="1" dirty="0" smtClean="0">
                <a:cs typeface="Times New Roman" pitchFamily="18" charset="0"/>
              </a:rPr>
              <a:t>2.</a:t>
            </a:r>
            <a:r>
              <a:rPr lang="sk-SK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b="1" dirty="0" smtClean="0">
                <a:cs typeface="Times New Roman" pitchFamily="18" charset="0"/>
              </a:rPr>
              <a:t>základné ciele</a:t>
            </a:r>
            <a:r>
              <a:rPr lang="sk-SK" dirty="0" smtClean="0">
                <a:cs typeface="Times New Roman" pitchFamily="18" charset="0"/>
              </a:rPr>
              <a:t> </a:t>
            </a:r>
            <a:r>
              <a:rPr lang="sk-SK" dirty="0" smtClean="0"/>
              <a:t>-</a:t>
            </a:r>
            <a:r>
              <a:rPr lang="sk-SK" dirty="0" smtClean="0">
                <a:cs typeface="Times New Roman" pitchFamily="18" charset="0"/>
              </a:rPr>
              <a:t> sú podpornými cieľmi k vrcholovému cieľu a sú stanovené na obdobie 1 - 3 rok</a:t>
            </a:r>
            <a:r>
              <a:rPr lang="sk-SK" dirty="0" smtClean="0"/>
              <a:t>ov</a:t>
            </a:r>
            <a:r>
              <a:rPr lang="sk-SK" dirty="0" smtClean="0">
                <a:cs typeface="Times New Roman" pitchFamily="18" charset="0"/>
              </a:rPr>
              <a:t>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k-SK" dirty="0" smtClean="0">
                <a:cs typeface="Times New Roman" pitchFamily="18" charset="0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k-SK" b="1" dirty="0" smtClean="0">
                <a:cs typeface="Times New Roman" pitchFamily="18" charset="0"/>
              </a:rPr>
              <a:t>3.</a:t>
            </a:r>
            <a:r>
              <a:rPr lang="sk-SK" b="1" dirty="0" smtClean="0"/>
              <a:t> </a:t>
            </a:r>
            <a:r>
              <a:rPr lang="sk-SK" b="1" dirty="0" smtClean="0">
                <a:cs typeface="Times New Roman" pitchFamily="18" charset="0"/>
              </a:rPr>
              <a:t>pomocné ciele</a:t>
            </a:r>
            <a:r>
              <a:rPr lang="sk-SK" dirty="0" smtClean="0">
                <a:cs typeface="Times New Roman" pitchFamily="18" charset="0"/>
              </a:rPr>
              <a:t> majú operatívny charakter, sú stanovené na obdobie do 1 roka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b="1" dirty="0" smtClean="0">
                <a:cs typeface="Times New Roman" pitchFamily="18" charset="0"/>
              </a:rPr>
              <a:t>Podnikové </a:t>
            </a:r>
            <a:r>
              <a:rPr lang="sk-SK" b="1" dirty="0" smtClean="0"/>
              <a:t>ciele p</a:t>
            </a:r>
            <a:r>
              <a:rPr lang="en-GB" b="1" dirty="0" err="1" smtClean="0">
                <a:cs typeface="Times New Roman" pitchFamily="18" charset="0"/>
              </a:rPr>
              <a:t>odľa</a:t>
            </a:r>
            <a:r>
              <a:rPr lang="en-GB" b="1" dirty="0" smtClean="0">
                <a:cs typeface="Times New Roman" pitchFamily="18" charset="0"/>
              </a:rPr>
              <a:t> </a:t>
            </a:r>
            <a:r>
              <a:rPr lang="en-GB" b="1" dirty="0" err="1" smtClean="0">
                <a:cs typeface="Times New Roman" pitchFamily="18" charset="0"/>
              </a:rPr>
              <a:t>hierarchi</a:t>
            </a:r>
            <a:r>
              <a:rPr lang="sk-SK" b="1" dirty="0" smtClean="0">
                <a:cs typeface="Times New Roman" pitchFamily="18" charset="0"/>
              </a:rPr>
              <a:t>e</a:t>
            </a:r>
            <a:endParaRPr lang="sk-SK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ph idx="1"/>
          </p:nvPr>
        </p:nvGraphicFramePr>
        <p:xfrm>
          <a:off x="561975" y="2917031"/>
          <a:ext cx="8020050" cy="1892300"/>
        </p:xfrm>
        <a:graphic>
          <a:graphicData uri="http://schemas.openxmlformats.org/presentationml/2006/ole">
            <p:oleObj spid="_x0000_s2050" name="Organization Chart" r:id="rId3" imgW="8019720" imgH="1892160" progId="OrgPlusWOPX.4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cs typeface="Times New Roman" pitchFamily="18" charset="0"/>
              </a:rPr>
              <a:t>Vzťahy</a:t>
            </a:r>
            <a:r>
              <a:rPr lang="en-GB" b="1" dirty="0" smtClean="0">
                <a:cs typeface="Times New Roman" pitchFamily="18" charset="0"/>
              </a:rPr>
              <a:t> </a:t>
            </a:r>
            <a:r>
              <a:rPr lang="en-GB" b="1" dirty="0" err="1" smtClean="0">
                <a:cs typeface="Times New Roman" pitchFamily="18" charset="0"/>
              </a:rPr>
              <a:t>medzi</a:t>
            </a:r>
            <a:r>
              <a:rPr lang="en-GB" b="1" dirty="0" smtClean="0">
                <a:cs typeface="Times New Roman" pitchFamily="18" charset="0"/>
              </a:rPr>
              <a:t> </a:t>
            </a:r>
            <a:r>
              <a:rPr lang="en-GB" b="1" dirty="0" err="1" smtClean="0">
                <a:cs typeface="Times New Roman" pitchFamily="18" charset="0"/>
              </a:rPr>
              <a:t>podnikom</a:t>
            </a:r>
            <a:r>
              <a:rPr lang="en-GB" b="1" dirty="0" smtClean="0">
                <a:cs typeface="Times New Roman" pitchFamily="18" charset="0"/>
              </a:rPr>
              <a:t> a </a:t>
            </a:r>
            <a:r>
              <a:rPr lang="en-GB" b="1" dirty="0" err="1" smtClean="0">
                <a:cs typeface="Times New Roman" pitchFamily="18" charset="0"/>
              </a:rPr>
              <a:t>okolím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k-SK" b="1" dirty="0" smtClean="0">
                <a:cs typeface="Times New Roman" pitchFamily="18" charset="0"/>
              </a:rPr>
              <a:t>vertikálne</a:t>
            </a:r>
            <a:r>
              <a:rPr lang="sk-SK" dirty="0" smtClean="0">
                <a:cs typeface="Times New Roman" pitchFamily="18" charset="0"/>
              </a:rPr>
              <a:t> </a:t>
            </a:r>
            <a:endParaRPr lang="sk-SK" dirty="0"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sk-SK" dirty="0" smtClean="0">
                <a:cs typeface="Times New Roman" pitchFamily="18" charset="0"/>
              </a:rPr>
              <a:t>vzťah k štátu,  obci, verejnosti</a:t>
            </a:r>
          </a:p>
          <a:p>
            <a:pPr lvl="1">
              <a:lnSpc>
                <a:spcPct val="90000"/>
              </a:lnSpc>
            </a:pPr>
            <a:r>
              <a:rPr lang="sk-SK" dirty="0" smtClean="0">
                <a:cs typeface="Times New Roman" pitchFamily="18" charset="0"/>
              </a:rPr>
              <a:t>prostredníctvom zákonov - konanie podniku</a:t>
            </a:r>
          </a:p>
          <a:p>
            <a:pPr algn="just">
              <a:lnSpc>
                <a:spcPct val="90000"/>
              </a:lnSpc>
            </a:pPr>
            <a:r>
              <a:rPr lang="sk-SK" b="1" dirty="0">
                <a:cs typeface="Times New Roman" pitchFamily="18" charset="0"/>
              </a:rPr>
              <a:t>horizontálne </a:t>
            </a:r>
            <a:endParaRPr lang="sk-SK" b="1" dirty="0" smtClean="0"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sk-SK" dirty="0">
                <a:cs typeface="Times New Roman" pitchFamily="18" charset="0"/>
              </a:rPr>
              <a:t>dodávatelia,  odberatelia, zákazníci, konkurenti, finančné a </a:t>
            </a:r>
            <a:r>
              <a:rPr lang="sk-SK" dirty="0" smtClean="0">
                <a:cs typeface="Times New Roman" pitchFamily="18" charset="0"/>
              </a:rPr>
              <a:t>nefinančné inštitúcie</a:t>
            </a:r>
          </a:p>
          <a:p>
            <a:pPr lvl="1">
              <a:lnSpc>
                <a:spcPct val="90000"/>
              </a:lnSpc>
            </a:pPr>
            <a:r>
              <a:rPr lang="sk-SK" sz="2800" dirty="0" smtClean="0">
                <a:cs typeface="Times New Roman" pitchFamily="18" charset="0"/>
              </a:rPr>
              <a:t>obchodno-záväzkové, alebo prestížne súťaživé vzťahy</a:t>
            </a:r>
            <a:endParaRPr lang="cs-CZ" sz="2800" dirty="0" smtClean="0"/>
          </a:p>
          <a:p>
            <a:pPr lvl="1">
              <a:lnSpc>
                <a:spcPct val="90000"/>
              </a:lnSpc>
            </a:pPr>
            <a:endParaRPr lang="sk-SK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Spájanie podnikov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/>
          <a:lstStyle/>
          <a:p>
            <a:r>
              <a:rPr lang="sk-SK" dirty="0"/>
              <a:t>vzniká na základe dobrovoľného </a:t>
            </a:r>
            <a:r>
              <a:rPr lang="sk-SK" dirty="0" smtClean="0"/>
              <a:t>spojenia podnikateľov </a:t>
            </a:r>
            <a:r>
              <a:rPr lang="sk-SK" dirty="0"/>
              <a:t>za účelom uspokojenia </a:t>
            </a:r>
            <a:r>
              <a:rPr lang="sk-SK" dirty="0" smtClean="0"/>
              <a:t>spoločného podnikateľského zámeru (spoločný projekt, spoločné financovanie, ľahší – lacnejší prístup k vstupom, ovládnutie trhu...)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Konzorcium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dirty="0" smtClean="0"/>
              <a:t>združenie </a:t>
            </a:r>
            <a:r>
              <a:rPr lang="sk-SK" dirty="0"/>
              <a:t>fyzických alebo právnických osôb, vzniká na základe zmluvy , kt. obsahuje účel a </a:t>
            </a:r>
            <a:r>
              <a:rPr lang="sk-SK" dirty="0" smtClean="0"/>
              <a:t>dĺžku </a:t>
            </a:r>
            <a:r>
              <a:rPr lang="sk-SK" dirty="0"/>
              <a:t>trvania</a:t>
            </a:r>
            <a:r>
              <a:rPr lang="sk-SK" dirty="0" smtClean="0"/>
              <a:t>.</a:t>
            </a:r>
          </a:p>
          <a:p>
            <a:r>
              <a:rPr lang="sk-SK" dirty="0" smtClean="0"/>
              <a:t>potreba združiť </a:t>
            </a:r>
            <a:r>
              <a:rPr lang="sk-SK" dirty="0"/>
              <a:t>finančné prostriedky pri </a:t>
            </a:r>
            <a:r>
              <a:rPr lang="sk-SK" dirty="0" smtClean="0"/>
              <a:t>väčších </a:t>
            </a:r>
            <a:r>
              <a:rPr lang="sk-SK" dirty="0"/>
              <a:t>investičných </a:t>
            </a:r>
            <a:r>
              <a:rPr lang="sk-SK" dirty="0" smtClean="0"/>
              <a:t>projektoch (diaľnice, </a:t>
            </a:r>
            <a:r>
              <a:rPr lang="sk-SK" dirty="0"/>
              <a:t>mosty</a:t>
            </a:r>
            <a:r>
              <a:rPr lang="sk-SK" dirty="0" smtClean="0"/>
              <a:t>,..) – stavebné, bankové konzorciá., vzdelávacie konzorciá...</a:t>
            </a:r>
          </a:p>
          <a:p>
            <a:r>
              <a:rPr lang="sk-SK" dirty="0" smtClean="0"/>
              <a:t>W3C (</a:t>
            </a:r>
            <a:r>
              <a:rPr lang="sk-SK" dirty="0" err="1" smtClean="0"/>
              <a:t>World-Wide-Web</a:t>
            </a:r>
            <a:r>
              <a:rPr lang="sk-SK" dirty="0" smtClean="0"/>
              <a:t> konzorcium –“normovanie“ Internetu),</a:t>
            </a:r>
          </a:p>
          <a:p>
            <a:r>
              <a:rPr lang="sk-SK" dirty="0" smtClean="0"/>
              <a:t>Konzorcium </a:t>
            </a:r>
            <a:r>
              <a:rPr lang="sk-SK" dirty="0" err="1" smtClean="0"/>
              <a:t>Nabucco</a:t>
            </a:r>
            <a:r>
              <a:rPr lang="sk-SK" dirty="0" smtClean="0"/>
              <a:t> združuje rakúsky koncern OMV, nemecký RWE, maďarský MOL, turecký </a:t>
            </a:r>
            <a:r>
              <a:rPr lang="sk-SK" dirty="0" err="1" smtClean="0"/>
              <a:t>Botas</a:t>
            </a:r>
            <a:r>
              <a:rPr lang="sk-SK" dirty="0" smtClean="0"/>
              <a:t>, BEH z Bulharska a rumunský </a:t>
            </a:r>
            <a:r>
              <a:rPr lang="sk-SK" dirty="0" err="1" smtClean="0"/>
              <a:t>Transgaz</a:t>
            </a:r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Koncern, holding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združenie podnikov</a:t>
            </a:r>
            <a:r>
              <a:rPr lang="sk-SK" dirty="0"/>
              <a:t>, </a:t>
            </a:r>
            <a:r>
              <a:rPr lang="sk-SK" dirty="0" smtClean="0"/>
              <a:t>ktoré si </a:t>
            </a:r>
            <a:r>
              <a:rPr lang="sk-SK" dirty="0"/>
              <a:t>zachovávajú právnu subjektivitu</a:t>
            </a:r>
            <a:r>
              <a:rPr lang="sk-SK" dirty="0" smtClean="0"/>
              <a:t>, ale majú spoločný vrcholový manažment </a:t>
            </a:r>
          </a:p>
          <a:p>
            <a:r>
              <a:rPr lang="sk-SK" dirty="0" smtClean="0"/>
              <a:t>materská spoločnosť kontroluje a riadi činnosť dcérskych spoločností</a:t>
            </a:r>
          </a:p>
          <a:p>
            <a:r>
              <a:rPr lang="sk-SK" dirty="0" smtClean="0"/>
              <a:t>I.D.C. Holding, a.s. </a:t>
            </a:r>
            <a:r>
              <a:rPr lang="sk-SK" dirty="0" smtClean="0"/>
              <a:t>Bratislava združuje Pečivárne Sereď, Pečiváreň Holíč, </a:t>
            </a:r>
            <a:r>
              <a:rPr lang="sk-SK" dirty="0" err="1" smtClean="0"/>
              <a:t>Figaro</a:t>
            </a:r>
            <a:r>
              <a:rPr lang="sk-SK" dirty="0" smtClean="0"/>
              <a:t> Trnava</a:t>
            </a:r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Odborný zväz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dirty="0"/>
              <a:t> </a:t>
            </a:r>
            <a:r>
              <a:rPr lang="sk-SK" dirty="0" smtClean="0"/>
              <a:t>prezentácia záujmov </a:t>
            </a:r>
            <a:r>
              <a:rPr lang="sk-SK" dirty="0"/>
              <a:t>členov vo vzťahu 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k </a:t>
            </a:r>
            <a:r>
              <a:rPr lang="sk-SK" dirty="0"/>
              <a:t>štátnej správe, obci, zamestnávateľom</a:t>
            </a:r>
            <a:r>
              <a:rPr lang="sk-SK" dirty="0" smtClean="0"/>
              <a:t>.</a:t>
            </a:r>
          </a:p>
          <a:p>
            <a:r>
              <a:rPr lang="sk-SK" dirty="0" smtClean="0"/>
              <a:t>sú </a:t>
            </a:r>
            <a:r>
              <a:rPr lang="sk-SK" dirty="0"/>
              <a:t>to </a:t>
            </a:r>
            <a:r>
              <a:rPr lang="sk-SK" dirty="0" smtClean="0"/>
              <a:t>hospodárske  </a:t>
            </a:r>
            <a:r>
              <a:rPr lang="sk-SK" dirty="0"/>
              <a:t>zväzy, asociácie, komory, </a:t>
            </a:r>
            <a:r>
              <a:rPr lang="sk-SK" dirty="0" smtClean="0"/>
              <a:t>zamestnanecké zväzy</a:t>
            </a:r>
          </a:p>
          <a:p>
            <a:r>
              <a:rPr lang="sk-SK" dirty="0" smtClean="0"/>
              <a:t>Slovenská obchodná a priemyselná </a:t>
            </a:r>
            <a:br>
              <a:rPr lang="sk-SK" dirty="0" smtClean="0"/>
            </a:br>
            <a:r>
              <a:rPr lang="sk-SK" dirty="0" smtClean="0"/>
              <a:t>komora,</a:t>
            </a:r>
          </a:p>
          <a:p>
            <a:r>
              <a:rPr lang="sk-SK" dirty="0" smtClean="0"/>
              <a:t>Lekárska k</a:t>
            </a:r>
            <a:r>
              <a:rPr lang="sk-SK" dirty="0" smtClean="0"/>
              <a:t>omora, </a:t>
            </a:r>
          </a:p>
          <a:p>
            <a:r>
              <a:rPr lang="sk-SK" dirty="0" smtClean="0"/>
              <a:t>Slovenská</a:t>
            </a:r>
            <a:r>
              <a:rPr lang="sk-SK" dirty="0"/>
              <a:t> </a:t>
            </a:r>
            <a:r>
              <a:rPr lang="sk-SK" dirty="0" smtClean="0"/>
              <a:t>komora sestier</a:t>
            </a:r>
            <a:r>
              <a:rPr lang="sk-SK" dirty="0"/>
              <a:t> a pôrodných </a:t>
            </a:r>
            <a:r>
              <a:rPr lang="sk-SK" dirty="0" smtClean="0"/>
              <a:t>asistentiek, </a:t>
            </a:r>
          </a:p>
          <a:p>
            <a:r>
              <a:rPr lang="sk-SK" dirty="0" smtClean="0"/>
              <a:t>Slovenská komora architektov...</a:t>
            </a:r>
          </a:p>
          <a:p>
            <a:r>
              <a:rPr lang="sk-SK" dirty="0" smtClean="0"/>
              <a:t>Zväz spracovateľov </a:t>
            </a:r>
            <a:r>
              <a:rPr lang="sk-SK" dirty="0"/>
              <a:t>dreva Slovenskej republiky.</a:t>
            </a:r>
          </a:p>
          <a:p>
            <a:endParaRPr lang="sk-SK" dirty="0"/>
          </a:p>
        </p:txBody>
      </p:sp>
      <p:pic>
        <p:nvPicPr>
          <p:cNvPr id="4" name="Obrázok 3" descr="slovenska-lekarska-komo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2852936"/>
            <a:ext cx="1737360" cy="17373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Kartel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r>
              <a:rPr lang="sk-SK" dirty="0"/>
              <a:t>zmluvné spojenie podnikov, kt. cieľom je obmedziť súťaživosť </a:t>
            </a:r>
            <a:r>
              <a:rPr lang="sk-SK" dirty="0" smtClean="0"/>
              <a:t> (stanovenie cien, rozdelenie trhov)</a:t>
            </a:r>
          </a:p>
          <a:p>
            <a:endParaRPr lang="sk-SK" dirty="0" smtClean="0"/>
          </a:p>
          <a:p>
            <a:endParaRPr lang="sk-SK" dirty="0"/>
          </a:p>
          <a:p>
            <a:r>
              <a:rPr lang="sk-SK" dirty="0" smtClean="0"/>
              <a:t>vo väčšine štátov </a:t>
            </a:r>
          </a:p>
          <a:p>
            <a:pPr>
              <a:buNone/>
            </a:pPr>
            <a:r>
              <a:rPr lang="sk-SK" dirty="0" smtClean="0"/>
              <a:t>je zakázaný</a:t>
            </a:r>
          </a:p>
          <a:p>
            <a:pPr>
              <a:buNone/>
            </a:pPr>
            <a:endParaRPr lang="sk-SK" dirty="0" smtClean="0"/>
          </a:p>
          <a:p>
            <a:r>
              <a:rPr lang="sk-SK" dirty="0" smtClean="0"/>
              <a:t>nadnárodné kartely: OPEC – </a:t>
            </a:r>
            <a:r>
              <a:rPr lang="sk-SK" dirty="0" err="1" smtClean="0"/>
              <a:t>Organization</a:t>
            </a:r>
            <a:r>
              <a:rPr lang="sk-SK" dirty="0" smtClean="0"/>
              <a:t> </a:t>
            </a:r>
            <a:r>
              <a:rPr lang="sk-SK" dirty="0" err="1" smtClean="0"/>
              <a:t>of</a:t>
            </a:r>
            <a:r>
              <a:rPr lang="sk-SK" dirty="0" smtClean="0"/>
              <a:t> </a:t>
            </a:r>
            <a:r>
              <a:rPr lang="sk-SK" dirty="0" err="1" smtClean="0"/>
              <a:t>the</a:t>
            </a:r>
            <a:r>
              <a:rPr lang="sk-SK" dirty="0" smtClean="0"/>
              <a:t> </a:t>
            </a:r>
            <a:r>
              <a:rPr lang="sk-SK" dirty="0" err="1" smtClean="0"/>
              <a:t>Petroleum</a:t>
            </a:r>
            <a:r>
              <a:rPr lang="sk-SK" dirty="0" smtClean="0"/>
              <a:t> </a:t>
            </a:r>
            <a:r>
              <a:rPr lang="sk-SK" dirty="0" err="1" smtClean="0"/>
              <a:t>Exporting</a:t>
            </a:r>
            <a:r>
              <a:rPr lang="sk-SK" dirty="0" smtClean="0"/>
              <a:t> </a:t>
            </a:r>
            <a:r>
              <a:rPr lang="sk-SK" dirty="0" err="1" smtClean="0"/>
              <a:t>Countries</a:t>
            </a:r>
            <a:endParaRPr lang="sk-SK" dirty="0"/>
          </a:p>
        </p:txBody>
      </p:sp>
      <p:pic>
        <p:nvPicPr>
          <p:cNvPr id="4" name="Obrázok 3" descr="opep meet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2348880"/>
            <a:ext cx="4850904" cy="24254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Fúzia, akvizícia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spoločnosti si neponechávajú predošlú právnu a ekonomickú subjektivitu</a:t>
            </a:r>
          </a:p>
          <a:p>
            <a:r>
              <a:rPr lang="sk-SK" dirty="0" err="1" smtClean="0"/>
              <a:t>Merger</a:t>
            </a:r>
            <a:r>
              <a:rPr lang="sk-SK" dirty="0" smtClean="0"/>
              <a:t> - viac starých firiem zaniká aby vznikla jedna nová</a:t>
            </a:r>
          </a:p>
          <a:p>
            <a:r>
              <a:rPr lang="sk-SK" dirty="0" err="1" smtClean="0"/>
              <a:t>Takeover</a:t>
            </a:r>
            <a:r>
              <a:rPr lang="sk-SK" dirty="0" smtClean="0"/>
              <a:t>- </a:t>
            </a:r>
          </a:p>
          <a:p>
            <a:pPr>
              <a:buNone/>
            </a:pPr>
            <a:r>
              <a:rPr lang="sk-SK" dirty="0" smtClean="0"/>
              <a:t>jedna firma pohltí druhú</a:t>
            </a:r>
            <a:endParaRPr lang="en-US" dirty="0" smtClean="0"/>
          </a:p>
          <a:p>
            <a:endParaRPr lang="sk-SK" dirty="0"/>
          </a:p>
        </p:txBody>
      </p:sp>
      <p:pic>
        <p:nvPicPr>
          <p:cNvPr id="4" name="Obrázok 3" descr="acquisition-of-Skyp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8024" y="3573016"/>
            <a:ext cx="4067944" cy="26950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4400" dirty="0">
                <a:latin typeface="+mj-lt"/>
                <a:ea typeface="+mj-ea"/>
                <a:cs typeface="+mj-cs"/>
              </a:rPr>
              <a:t>	</a:t>
            </a:r>
            <a:r>
              <a:rPr kumimoji="0" lang="sk-SK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Podnik</a:t>
            </a:r>
          </a:p>
        </p:txBody>
      </p:sp>
      <p:sp>
        <p:nvSpPr>
          <p:cNvPr id="5" name="Zástupný symbol obsahu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k-SK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súbor osobných, hmotných</a:t>
            </a:r>
            <a:br>
              <a:rPr kumimoji="0" lang="sk-SK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</a:br>
            <a:r>
              <a:rPr kumimoji="0" lang="sk-SK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a nehmotných zložiek podnikania. K podniku patria veci, práva a iné majetkové hodnoty, ktoré patria podnikateľovi a slúžia na prevádzkovanie podniku alebo vzhľadom na svoju povahu majú tomuto účelu slúžiť (§ 5 Obchodného zákonníka) </a:t>
            </a: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k-SK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5" name="Obrázok 14" descr="Foto 6 Továreň VW, Dresde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188640"/>
            <a:ext cx="3278138" cy="24622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sk-SK" sz="4400" dirty="0"/>
              <a:t>Podnik</a:t>
            </a:r>
          </a:p>
        </p:txBody>
      </p:sp>
      <p:sp>
        <p:nvSpPr>
          <p:cNvPr id="3" name="Zástupný symbol obsahu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 samostatná hospodárska a právna jednotka (ekonomicky a právne subjektívna), ktorá produkuje výrobky alebo služby určené na predaj.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Ekonomická subjektivita (samostatnosť) -</a:t>
            </a:r>
            <a:r>
              <a:rPr kumimoji="0" lang="pl-PL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 všetkých otázkach podniku rozhoduje podnik sám, </a:t>
            </a:r>
            <a:r>
              <a:rPr kumimoji="0" lang="sk-SK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štát nezasahuje priamo do činnosti podniku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Právna subjektivita (samostatnosť) - podnik má právo vo vlastnom mene uzatvárať zmluvy s inými subjektmi (zamestnanci, iné podniky) a je zodpovedný za záväzky vyplývajúce zo zmlúv a zákonov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k-SK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Picture 5" descr="C:\Users\lenovo_ntb\AppData\Local\Microsoft\Windows\Temporary Internet Files\Content.IE5\RJ4RU9L6\MC90023455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260350"/>
            <a:ext cx="1657350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Životný cyklus podniku</a:t>
            </a:r>
            <a:endParaRPr lang="sk-SK" dirty="0"/>
          </a:p>
        </p:txBody>
      </p:sp>
      <p:pic>
        <p:nvPicPr>
          <p:cNvPr id="10" name="Zástupný symbol obsahu 9" descr="zivotny cykluspodniku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724819"/>
            <a:ext cx="7200800" cy="5026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Podnikový transformačný proces</a:t>
            </a:r>
            <a:endParaRPr kumimoji="0" lang="sk-SK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Zástupný symbol obsahu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premena vstupov na trhom žiadané výstupy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k-SK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VSTUPY						VÝSTUPY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k-SK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k-SK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transformačný proces - činnosti: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k-SK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obstarávanie, skladovanie, výroba, odbyt, financovanie, riadenie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k-SK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sk-SK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" name="Rovná spojovacia šípka 3"/>
          <p:cNvCxnSpPr/>
          <p:nvPr/>
        </p:nvCxnSpPr>
        <p:spPr>
          <a:xfrm>
            <a:off x="2339752" y="3068960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Obdĺžnik 4"/>
          <p:cNvSpPr/>
          <p:nvPr/>
        </p:nvSpPr>
        <p:spPr>
          <a:xfrm>
            <a:off x="3275856" y="2780928"/>
            <a:ext cx="2664296" cy="10801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419872" y="2996952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dirty="0" smtClean="0"/>
              <a:t>Transformačný proces</a:t>
            </a:r>
            <a:endParaRPr lang="sk-SK" dirty="0"/>
          </a:p>
        </p:txBody>
      </p:sp>
      <p:cxnSp>
        <p:nvCxnSpPr>
          <p:cNvPr id="7" name="Rovná spojovacia šípka 6"/>
          <p:cNvCxnSpPr/>
          <p:nvPr/>
        </p:nvCxnSpPr>
        <p:spPr>
          <a:xfrm>
            <a:off x="6084168" y="3068960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Transformačný proces</a:t>
            </a:r>
            <a:endParaRPr kumimoji="0" lang="sk-SK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Zástupný symbol obsahu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Obstarávanie</a:t>
            </a:r>
            <a:r>
              <a:rPr kumimoji="0" lang="sk-SK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nákup/ prenájmom (leasing) podnikových prostriedkov, nákup materiálu, získavanie a zamestnávanie pracovníkov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sk-SK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Skladovanie:  </a:t>
            </a:r>
            <a:r>
              <a:rPr kumimoji="0" lang="sk-SK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prevádzkových prostriedkov, materiálov, polotovarov, hotových výrobkov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sk-SK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Výroba: </a:t>
            </a:r>
            <a:r>
              <a:rPr kumimoji="0" lang="sk-SK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pretváranie surovín, materiálov / schopností na výrobky / služby 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Odbyt:  </a:t>
            </a:r>
            <a:r>
              <a:rPr kumimoji="0" lang="sk-SK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prieskum trhu, </a:t>
            </a:r>
            <a:br>
              <a:rPr kumimoji="0" lang="sk-SK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sk-SK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ovplyvňovanie (reklama), </a:t>
            </a:r>
            <a:br>
              <a:rPr kumimoji="0" lang="sk-SK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sk-SK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predaj výrobkov, služieb 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k-SK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Picture 10" descr="C:\Users\lenovo_ntb\AppData\Local\Microsoft\Windows\Temporary Internet Files\Content.IE5\RJ4RU9L6\MC90019804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95176" y="4509120"/>
            <a:ext cx="2848824" cy="21351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Transformačný proces</a:t>
            </a:r>
            <a:endParaRPr kumimoji="0" lang="sk-SK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Zástupný symbol obsahu 2"/>
          <p:cNvSpPr txBox="1">
            <a:spLocks/>
          </p:cNvSpPr>
          <p:nvPr/>
        </p:nvSpPr>
        <p:spPr>
          <a:xfrm>
            <a:off x="251520" y="1600200"/>
            <a:ext cx="843528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Financovanie: 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sk-SK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predaj výstupov      získanie kapitálu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k-SK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sk-SK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zaobstarávanie vstupov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sk-SK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vypožičiavanie dočasne chýbajúcich a požičiavanie dočasne nadbytočných peňažných prostriedkov 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k-SK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Riadenie ( manažment):  </a:t>
            </a:r>
            <a:r>
              <a:rPr kumimoji="0" lang="sk-SK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vedenie, plánovanie, organizácia a kontrola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k-SK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k-SK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Šípka doprava 3"/>
          <p:cNvSpPr/>
          <p:nvPr/>
        </p:nvSpPr>
        <p:spPr>
          <a:xfrm>
            <a:off x="3491880" y="2348880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Šípka doprava 4"/>
          <p:cNvSpPr/>
          <p:nvPr/>
        </p:nvSpPr>
        <p:spPr>
          <a:xfrm>
            <a:off x="1187624" y="2924944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Šípka doprava 5"/>
          <p:cNvSpPr/>
          <p:nvPr/>
        </p:nvSpPr>
        <p:spPr>
          <a:xfrm>
            <a:off x="6300192" y="2348880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7" name="Picture 33" descr="C:\Users\lenovo_ntb\AppData\Local\Microsoft\Windows\Temporary Internet Files\Content.IE5\H08MHVXG\MC900441314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692696"/>
            <a:ext cx="274320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1115616" y="1988840"/>
            <a:ext cx="72728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k-SK" sz="2800" dirty="0"/>
              <a:t> </a:t>
            </a:r>
            <a:r>
              <a:rPr lang="sk-SK" sz="2800" dirty="0" smtClean="0"/>
              <a:t> dodávatelia </a:t>
            </a:r>
          </a:p>
          <a:p>
            <a:pPr>
              <a:buFont typeface="Arial" pitchFamily="34" charset="0"/>
              <a:buChar char="•"/>
            </a:pPr>
            <a:r>
              <a:rPr lang="sk-SK" sz="2800" dirty="0"/>
              <a:t> </a:t>
            </a:r>
            <a:r>
              <a:rPr lang="sk-SK" sz="2800" dirty="0" smtClean="0"/>
              <a:t> infraštruktúra </a:t>
            </a:r>
          </a:p>
          <a:p>
            <a:pPr>
              <a:buFont typeface="Arial" pitchFamily="34" charset="0"/>
              <a:buChar char="•"/>
            </a:pPr>
            <a:r>
              <a:rPr lang="sk-SK" sz="2800" dirty="0"/>
              <a:t> </a:t>
            </a:r>
            <a:r>
              <a:rPr lang="sk-SK" sz="2800" dirty="0" smtClean="0"/>
              <a:t> životné prostredie</a:t>
            </a:r>
          </a:p>
          <a:p>
            <a:pPr>
              <a:buFont typeface="Arial" pitchFamily="34" charset="0"/>
              <a:buChar char="•"/>
            </a:pPr>
            <a:r>
              <a:rPr lang="sk-SK" sz="2800" dirty="0"/>
              <a:t> </a:t>
            </a:r>
            <a:r>
              <a:rPr lang="sk-SK" sz="2800" dirty="0" smtClean="0"/>
              <a:t> banky, </a:t>
            </a:r>
            <a:r>
              <a:rPr lang="sk-SK" sz="2800" dirty="0"/>
              <a:t>legislatíva, poistenie, </a:t>
            </a:r>
            <a:endParaRPr lang="sk-SK" sz="2800" dirty="0" smtClean="0"/>
          </a:p>
          <a:p>
            <a:pPr>
              <a:buFont typeface="Arial" pitchFamily="34" charset="0"/>
              <a:buChar char="•"/>
            </a:pPr>
            <a:r>
              <a:rPr lang="sk-SK" sz="2800" dirty="0"/>
              <a:t> </a:t>
            </a:r>
            <a:r>
              <a:rPr lang="sk-SK" sz="2800" dirty="0" smtClean="0"/>
              <a:t> informačná </a:t>
            </a:r>
            <a:r>
              <a:rPr lang="sk-SK" sz="2800" dirty="0"/>
              <a:t>sieť, poradenské </a:t>
            </a:r>
            <a:r>
              <a:rPr lang="sk-SK" sz="2800" dirty="0" smtClean="0"/>
              <a:t>služby</a:t>
            </a:r>
            <a:r>
              <a:rPr lang="sk-SK" sz="2800" dirty="0"/>
              <a:t>, </a:t>
            </a:r>
            <a:endParaRPr lang="sk-SK" sz="2800" dirty="0" smtClean="0"/>
          </a:p>
          <a:p>
            <a:pPr>
              <a:buFont typeface="Arial" pitchFamily="34" charset="0"/>
              <a:buChar char="•"/>
            </a:pPr>
            <a:r>
              <a:rPr lang="sk-SK" sz="2800" dirty="0"/>
              <a:t> </a:t>
            </a:r>
            <a:r>
              <a:rPr lang="sk-SK" sz="2800" dirty="0" smtClean="0"/>
              <a:t> veda </a:t>
            </a:r>
            <a:r>
              <a:rPr lang="sk-SK" sz="2800" dirty="0"/>
              <a:t>a výskum, vzdelávanie </a:t>
            </a:r>
            <a:r>
              <a:rPr lang="sk-SK" sz="2800" dirty="0" smtClean="0"/>
              <a:t>pracovníkov</a:t>
            </a:r>
          </a:p>
          <a:p>
            <a:pPr>
              <a:buFont typeface="Arial" pitchFamily="34" charset="0"/>
              <a:buChar char="•"/>
            </a:pPr>
            <a:r>
              <a:rPr lang="sk-SK" sz="2800" dirty="0"/>
              <a:t> </a:t>
            </a:r>
            <a:r>
              <a:rPr lang="sk-SK" sz="2800" dirty="0" smtClean="0"/>
              <a:t> odberatelia </a:t>
            </a:r>
          </a:p>
          <a:p>
            <a:pPr>
              <a:buFont typeface="Arial" pitchFamily="34" charset="0"/>
              <a:buChar char="•"/>
            </a:pPr>
            <a:r>
              <a:rPr lang="sk-SK" sz="2800" dirty="0"/>
              <a:t> </a:t>
            </a:r>
            <a:r>
              <a:rPr lang="sk-SK" sz="2800" dirty="0" smtClean="0"/>
              <a:t> konkurencia </a:t>
            </a:r>
            <a:endParaRPr lang="sk-SK" sz="2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Ekonomické prostredie podniku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cs typeface="Times New Roman" pitchFamily="18" charset="0"/>
              </a:rPr>
              <a:t>Ciele podniku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GB" b="1" dirty="0" err="1" smtClean="0">
                <a:cs typeface="Times New Roman" pitchFamily="18" charset="0"/>
              </a:rPr>
              <a:t>Ekonomické</a:t>
            </a:r>
            <a:r>
              <a:rPr lang="sk-SK" b="1" dirty="0" smtClean="0">
                <a:cs typeface="Times New Roman" pitchFamily="18" charset="0"/>
              </a:rPr>
              <a:t>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k-SK" b="1" i="1" dirty="0" smtClean="0">
                <a:cs typeface="Times New Roman" pitchFamily="18" charset="0"/>
              </a:rPr>
              <a:t>- výkonové ciele</a:t>
            </a:r>
            <a:r>
              <a:rPr lang="sk-SK" b="1" dirty="0" smtClean="0">
                <a:cs typeface="Times New Roman" pitchFamily="18" charset="0"/>
              </a:rPr>
              <a:t>- </a:t>
            </a:r>
            <a:r>
              <a:rPr lang="sk-SK" b="1" dirty="0" smtClean="0">
                <a:cs typeface="Times New Roman" pitchFamily="18" charset="0"/>
              </a:rPr>
              <a:t> </a:t>
            </a:r>
            <a:r>
              <a:rPr lang="sk-SK" dirty="0" smtClean="0">
                <a:cs typeface="Times New Roman" pitchFamily="18" charset="0"/>
              </a:rPr>
              <a:t>vyjadrujú objem a parametre podnikových činností (obrat, trhový podiel, objem výroby, výrobná kapacita),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k-SK" b="1" dirty="0" smtClean="0">
                <a:cs typeface="Times New Roman" pitchFamily="18" charset="0"/>
              </a:rPr>
              <a:t> </a:t>
            </a:r>
            <a:r>
              <a:rPr lang="sk-SK" b="1" i="1" dirty="0" smtClean="0">
                <a:cs typeface="Times New Roman" pitchFamily="18" charset="0"/>
              </a:rPr>
              <a:t>- finančné ciele</a:t>
            </a:r>
            <a:r>
              <a:rPr lang="sk-SK" b="1" dirty="0" smtClean="0">
                <a:cs typeface="Times New Roman" pitchFamily="18" charset="0"/>
              </a:rPr>
              <a:t> - </a:t>
            </a:r>
            <a:r>
              <a:rPr lang="sk-SK" dirty="0" smtClean="0">
                <a:cs typeface="Times New Roman" pitchFamily="18" charset="0"/>
              </a:rPr>
              <a:t>zobrazujú finančnú situáciu podniku (vlastný a cudzí kapitál, finančné investície, likvidné aktíva, pohľadávky),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k-SK" b="1" dirty="0" smtClean="0">
                <a:cs typeface="Times New Roman" pitchFamily="18" charset="0"/>
              </a:rPr>
              <a:t> </a:t>
            </a:r>
            <a:r>
              <a:rPr lang="sk-SK" b="1" i="1" dirty="0" smtClean="0">
                <a:cs typeface="Times New Roman" pitchFamily="18" charset="0"/>
              </a:rPr>
              <a:t>- výsledkové ciele</a:t>
            </a:r>
            <a:r>
              <a:rPr lang="sk-SK" b="1" dirty="0" smtClean="0">
                <a:cs typeface="Times New Roman" pitchFamily="18" charset="0"/>
              </a:rPr>
              <a:t> -</a:t>
            </a:r>
            <a:r>
              <a:rPr lang="sk-SK" dirty="0" smtClean="0">
                <a:cs typeface="Times New Roman" pitchFamily="18" charset="0"/>
              </a:rPr>
              <a:t> zobrazujú hodnotu výsledku podnikových činností (výnosy, náklady, zisk, </a:t>
            </a:r>
            <a:r>
              <a:rPr lang="sk-SK" dirty="0" err="1" smtClean="0">
                <a:cs typeface="Times New Roman" pitchFamily="18" charset="0"/>
              </a:rPr>
              <a:t>cash</a:t>
            </a:r>
            <a:r>
              <a:rPr lang="sk-SK" dirty="0" smtClean="0">
                <a:cs typeface="Times New Roman" pitchFamily="18" charset="0"/>
              </a:rPr>
              <a:t> </a:t>
            </a:r>
            <a:r>
              <a:rPr lang="sk-SK" dirty="0" err="1" smtClean="0">
                <a:cs typeface="Times New Roman" pitchFamily="18" charset="0"/>
              </a:rPr>
              <a:t>flow</a:t>
            </a:r>
            <a:r>
              <a:rPr lang="sk-SK" dirty="0" smtClean="0">
                <a:cs typeface="Times New Roman" pitchFamily="18" charset="0"/>
              </a:rPr>
              <a:t>, rentabilita kapitálu, produktivita práce).</a:t>
            </a:r>
          </a:p>
          <a:p>
            <a:pPr marL="514350" indent="-514350">
              <a:buAutoNum type="arabicPeriod"/>
            </a:pPr>
            <a:endParaRPr lang="cs-CZ" dirty="0" smtClean="0">
              <a:solidFill>
                <a:schemeClr val="tx2"/>
              </a:solidFill>
              <a:cs typeface="Times New Roman" pitchFamily="18" charset="0"/>
            </a:endParaRP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482</Words>
  <Application>Microsoft Office PowerPoint</Application>
  <PresentationFormat>Prezentácia na obrazovke (4:3)</PresentationFormat>
  <Paragraphs>99</Paragraphs>
  <Slides>19</Slides>
  <Notes>0</Notes>
  <HiddenSlides>0</HiddenSlides>
  <MMClips>0</MMClips>
  <ScaleCrop>false</ScaleCrop>
  <HeadingPairs>
    <vt:vector size="6" baseType="variant"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19</vt:i4>
      </vt:variant>
    </vt:vector>
  </HeadingPairs>
  <TitlesOfParts>
    <vt:vector size="21" baseType="lpstr">
      <vt:lpstr>Motív Office</vt:lpstr>
      <vt:lpstr>Doplnok Organizačná schéma pre programy balíka Microsoft Office</vt:lpstr>
      <vt:lpstr>Podniková ekonómia</vt:lpstr>
      <vt:lpstr>Snímka 2</vt:lpstr>
      <vt:lpstr>Snímka 3</vt:lpstr>
      <vt:lpstr>Životný cyklus podniku</vt:lpstr>
      <vt:lpstr>Snímka 5</vt:lpstr>
      <vt:lpstr>Snímka 6</vt:lpstr>
      <vt:lpstr>Snímka 7</vt:lpstr>
      <vt:lpstr>Ekonomické prostredie podniku</vt:lpstr>
      <vt:lpstr>Ciele podniku</vt:lpstr>
      <vt:lpstr>Ciele podniku</vt:lpstr>
      <vt:lpstr>Podnikové ciele podľa hierarchie</vt:lpstr>
      <vt:lpstr>Podnikové ciele podľa hierarchie</vt:lpstr>
      <vt:lpstr>Vzťahy medzi podnikom a okolím</vt:lpstr>
      <vt:lpstr>Spájanie podnikov</vt:lpstr>
      <vt:lpstr>Konzorcium</vt:lpstr>
      <vt:lpstr>Koncern, holding</vt:lpstr>
      <vt:lpstr>Odborný zväz</vt:lpstr>
      <vt:lpstr>Kartel</vt:lpstr>
      <vt:lpstr>Fúzia, akvizícia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Podniková ekonómia</dc:title>
  <dc:creator>lenovo_ntb</dc:creator>
  <cp:lastModifiedBy>lenovo_ntb</cp:lastModifiedBy>
  <cp:revision>20</cp:revision>
  <dcterms:created xsi:type="dcterms:W3CDTF">2012-03-05T19:27:11Z</dcterms:created>
  <dcterms:modified xsi:type="dcterms:W3CDTF">2012-03-05T21:41:16Z</dcterms:modified>
</cp:coreProperties>
</file>