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6" autoAdjust="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7A2EA-B21B-402B-B010-18E58F2966A7}" type="datetimeFigureOut">
              <a:rPr lang="sk-SK" smtClean="0"/>
              <a:pPr/>
              <a:t>4. 3. 2012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F9580-D0DA-45CF-92A1-08421C1C4059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Dopyt, </a:t>
            </a:r>
            <a:r>
              <a:rPr lang="sk-SK" dirty="0" smtClean="0"/>
              <a:t>ponuka, rovnovážna cena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sk-SK" sz="3600" dirty="0"/>
              <a:t>Krivka ponuky</a:t>
            </a:r>
          </a:p>
        </p:txBody>
      </p:sp>
      <p:pic>
        <p:nvPicPr>
          <p:cNvPr id="46083" name="Content Placeholder 5" descr="Obr2_3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1521" y="1988840"/>
            <a:ext cx="4320480" cy="4525963"/>
          </a:xfrm>
        </p:spPr>
      </p:pic>
      <p:sp>
        <p:nvSpPr>
          <p:cNvPr id="5" name="Obdĺžnik 4"/>
          <p:cNvSpPr/>
          <p:nvPr/>
        </p:nvSpPr>
        <p:spPr>
          <a:xfrm>
            <a:off x="4716016" y="1700808"/>
            <a:ext cx="4572000" cy="494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cs-CZ" sz="2400" dirty="0" smtClean="0"/>
              <a:t>  </a:t>
            </a:r>
            <a:r>
              <a:rPr lang="cs-CZ" sz="2400" dirty="0" err="1" smtClean="0"/>
              <a:t>vyjadruje</a:t>
            </a:r>
            <a:r>
              <a:rPr lang="cs-CZ" sz="2400" dirty="0" smtClean="0"/>
              <a:t> </a:t>
            </a:r>
            <a:r>
              <a:rPr lang="cs-CZ" sz="2400" dirty="0" err="1"/>
              <a:t>vzťah</a:t>
            </a:r>
            <a:r>
              <a:rPr lang="cs-CZ" sz="2400" dirty="0"/>
              <a:t> </a:t>
            </a:r>
            <a:r>
              <a:rPr lang="cs-CZ" sz="2400" dirty="0" err="1"/>
              <a:t>medzi</a:t>
            </a:r>
            <a:r>
              <a:rPr lang="cs-CZ" sz="2400" dirty="0"/>
              <a:t> cenou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    a  </a:t>
            </a:r>
            <a:r>
              <a:rPr lang="cs-CZ" sz="2400" dirty="0" err="1" smtClean="0"/>
              <a:t>ponúkaným</a:t>
            </a:r>
            <a:r>
              <a:rPr lang="cs-CZ" sz="2400" dirty="0" smtClean="0"/>
              <a:t> </a:t>
            </a:r>
            <a:r>
              <a:rPr lang="cs-CZ" sz="2400" dirty="0" err="1"/>
              <a:t>množstvom</a:t>
            </a:r>
            <a:endParaRPr lang="cs-CZ" sz="2400" dirty="0"/>
          </a:p>
          <a:p>
            <a:pPr>
              <a:defRPr/>
            </a:pPr>
            <a:r>
              <a:rPr lang="cs-CZ" sz="2400" dirty="0" smtClean="0"/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sz="2400" dirty="0" smtClean="0"/>
              <a:t> platí </a:t>
            </a:r>
            <a:r>
              <a:rPr lang="cs-CZ" sz="2400" dirty="0"/>
              <a:t>zákon </a:t>
            </a:r>
            <a:r>
              <a:rPr lang="cs-CZ" sz="2400" dirty="0" err="1"/>
              <a:t>rastúcej</a:t>
            </a:r>
            <a:r>
              <a:rPr lang="cs-CZ" sz="2400" dirty="0"/>
              <a:t> ponuky </a:t>
            </a:r>
            <a:endParaRPr lang="cs-CZ" sz="2400" dirty="0" smtClean="0"/>
          </a:p>
          <a:p>
            <a:pPr>
              <a:defRPr/>
            </a:pPr>
            <a:r>
              <a:rPr lang="cs-CZ" sz="2400" dirty="0" smtClean="0"/>
              <a:t>   – </a:t>
            </a:r>
            <a:r>
              <a:rPr lang="cs-CZ" sz="2400" dirty="0" err="1"/>
              <a:t>ak</a:t>
            </a:r>
            <a:r>
              <a:rPr lang="cs-CZ" sz="2400" dirty="0"/>
              <a:t> cena </a:t>
            </a:r>
            <a:r>
              <a:rPr lang="cs-CZ" sz="2400" dirty="0" err="1"/>
              <a:t>tovarov</a:t>
            </a:r>
            <a:r>
              <a:rPr lang="cs-CZ" sz="2400" dirty="0"/>
              <a:t> stúpa,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   aj </a:t>
            </a:r>
            <a:r>
              <a:rPr lang="cs-CZ" sz="2400" dirty="0" err="1"/>
              <a:t>ponúkané</a:t>
            </a:r>
            <a:r>
              <a:rPr lang="cs-CZ" sz="2400" dirty="0"/>
              <a:t> množstvo </a:t>
            </a:r>
            <a:r>
              <a:rPr lang="cs-CZ" sz="2400" dirty="0" smtClean="0"/>
              <a:t>stúpa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cs-CZ" sz="2400" dirty="0" smtClean="0"/>
              <a:t> </a:t>
            </a:r>
            <a:r>
              <a:rPr lang="cs-CZ" sz="2400" dirty="0" err="1" smtClean="0"/>
              <a:t>pri</a:t>
            </a:r>
            <a:r>
              <a:rPr lang="cs-CZ" sz="2400" dirty="0" smtClean="0"/>
              <a:t> </a:t>
            </a:r>
            <a:r>
              <a:rPr lang="cs-CZ" sz="2400" dirty="0" err="1" smtClean="0"/>
              <a:t>zmene</a:t>
            </a:r>
            <a:r>
              <a:rPr lang="cs-CZ" sz="2400" dirty="0" smtClean="0"/>
              <a:t> ceny – </a:t>
            </a:r>
            <a:r>
              <a:rPr lang="cs-CZ" sz="2400" b="1" dirty="0" smtClean="0"/>
              <a:t>pohyb </a:t>
            </a:r>
            <a:r>
              <a:rPr lang="cs-CZ" sz="2400" b="1" dirty="0" err="1" smtClean="0"/>
              <a:t>pozdĺž</a:t>
            </a:r>
            <a:endParaRPr lang="cs-CZ" sz="2400" b="1" dirty="0" smtClean="0"/>
          </a:p>
          <a:p>
            <a:pPr eaLnBrk="0" hangingPunct="0">
              <a:spcBef>
                <a:spcPct val="20000"/>
              </a:spcBef>
            </a:pPr>
            <a:r>
              <a:rPr lang="cs-CZ" sz="2400" b="1" dirty="0" smtClean="0"/>
              <a:t>   </a:t>
            </a:r>
            <a:r>
              <a:rPr lang="cs-CZ" sz="2400" b="1" dirty="0" err="1" smtClean="0"/>
              <a:t>krivky</a:t>
            </a:r>
            <a:endParaRPr lang="cs-CZ" sz="2400" b="1" dirty="0" smtClean="0"/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cs-CZ" sz="2400" dirty="0" smtClean="0"/>
              <a:t> </a:t>
            </a:r>
            <a:r>
              <a:rPr lang="cs-CZ" sz="2400" dirty="0" err="1" smtClean="0"/>
              <a:t>pri</a:t>
            </a:r>
            <a:r>
              <a:rPr lang="cs-CZ" sz="2400" dirty="0" smtClean="0"/>
              <a:t> </a:t>
            </a:r>
            <a:r>
              <a:rPr lang="cs-CZ" sz="2400" dirty="0" err="1"/>
              <a:t>zmene</a:t>
            </a:r>
            <a:r>
              <a:rPr lang="cs-CZ" sz="2400" dirty="0"/>
              <a:t> </a:t>
            </a:r>
            <a:r>
              <a:rPr lang="cs-CZ" sz="2400" dirty="0" err="1"/>
              <a:t>ostatných</a:t>
            </a:r>
            <a:endParaRPr lang="cs-CZ" sz="2400" dirty="0"/>
          </a:p>
          <a:p>
            <a:pPr eaLnBrk="0" hangingPunct="0">
              <a:spcBef>
                <a:spcPct val="20000"/>
              </a:spcBef>
            </a:pPr>
            <a:r>
              <a:rPr lang="cs-CZ" sz="2400" dirty="0" smtClean="0">
                <a:latin typeface="Times New Roman" pitchFamily="18" charset="0"/>
              </a:rPr>
              <a:t>   </a:t>
            </a:r>
            <a:r>
              <a:rPr lang="cs-CZ" sz="2400" dirty="0" err="1"/>
              <a:t>činiteľov</a:t>
            </a:r>
            <a:r>
              <a:rPr lang="cs-CZ" sz="2400" dirty="0"/>
              <a:t> - </a:t>
            </a:r>
            <a:r>
              <a:rPr lang="cs-CZ" sz="2400" b="1" dirty="0"/>
              <a:t>posun </a:t>
            </a:r>
            <a:r>
              <a:rPr lang="cs-CZ" sz="2400" b="1" dirty="0" err="1"/>
              <a:t>krivky</a:t>
            </a:r>
            <a:endParaRPr lang="cs-CZ" sz="2400" b="1" dirty="0"/>
          </a:p>
          <a:p>
            <a:pPr>
              <a:defRPr/>
            </a:pPr>
            <a:r>
              <a:rPr lang="cs-CZ" sz="2400" dirty="0" smtClean="0"/>
              <a:t>  </a:t>
            </a:r>
            <a:endParaRPr lang="cs-CZ" sz="2400" dirty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Činitele </a:t>
            </a:r>
            <a:r>
              <a:rPr lang="cs-CZ" sz="3600" dirty="0" err="1" smtClean="0"/>
              <a:t>ovplyvňujúce</a:t>
            </a:r>
            <a:r>
              <a:rPr lang="cs-CZ" sz="3600" dirty="0" smtClean="0"/>
              <a:t> ponuku: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sk-SK" b="1" dirty="0" smtClean="0"/>
          </a:p>
          <a:p>
            <a:r>
              <a:rPr lang="sk-SK" b="1" dirty="0" smtClean="0"/>
              <a:t>zvýšenie výrobných nákladov</a:t>
            </a:r>
            <a:r>
              <a:rPr lang="sk-SK" dirty="0" smtClean="0"/>
              <a:t> výrobcov spôsobí</a:t>
            </a:r>
            <a:r>
              <a:rPr lang="sk-SK" b="1" dirty="0" smtClean="0"/>
              <a:t> posun krivky ponuky doľava,  </a:t>
            </a:r>
            <a:r>
              <a:rPr lang="sk-SK" dirty="0" smtClean="0"/>
              <a:t>to znamená, že pri rovnakých cenách budú vyrábať menej, pretože pri vyšších nákladoch budú dosahovať nižšie zisky</a:t>
            </a:r>
          </a:p>
          <a:p>
            <a:r>
              <a:rPr lang="sk-SK" b="1" dirty="0" smtClean="0"/>
              <a:t>zníženie výrobných nákladov  </a:t>
            </a:r>
            <a:r>
              <a:rPr lang="sk-SK" dirty="0" smtClean="0"/>
              <a:t>(</a:t>
            </a:r>
            <a:r>
              <a:rPr lang="sk-SK" dirty="0" err="1" smtClean="0"/>
              <a:t>technolog</a:t>
            </a:r>
            <a:r>
              <a:rPr lang="sk-SK" dirty="0" smtClean="0"/>
              <a:t>. pokrok) spôsobí </a:t>
            </a:r>
            <a:r>
              <a:rPr lang="sk-SK" b="1" dirty="0" smtClean="0"/>
              <a:t>posun krivky ponuky doprava, </a:t>
            </a:r>
            <a:r>
              <a:rPr lang="sk-SK" dirty="0" smtClean="0"/>
              <a:t>pri rovnakých cenách budú vyrábať viacej, pretože pri nižších nákladoch budú dosahovať vyššie zisky</a:t>
            </a:r>
          </a:p>
          <a:p>
            <a:r>
              <a:rPr lang="sk-SK" dirty="0" smtClean="0"/>
              <a:t>ceny substitučných (alternatívnych) výrobkov – ak poklesne cena pšenice, bude poľnohospodársky podnik pestovať jačmeň, aj keď cena jačmeňa sa nezmenila</a:t>
            </a:r>
          </a:p>
          <a:p>
            <a:r>
              <a:rPr lang="sk-SK" dirty="0"/>
              <a:t>o</a:t>
            </a:r>
            <a:r>
              <a:rPr lang="sk-SK" dirty="0" smtClean="0"/>
              <a:t>rganizácia trhu – ak sa trh monopolizuje, ceny majú tendenciu rásť</a:t>
            </a:r>
          </a:p>
          <a:p>
            <a:r>
              <a:rPr lang="sk-SK" dirty="0"/>
              <a:t>o</a:t>
            </a:r>
            <a:r>
              <a:rPr lang="sk-SK" dirty="0" smtClean="0"/>
              <a:t>statné faktory napr. počasie /sucho znižuje ponuku/, politika štátu, výška daní, ...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sk-SK" dirty="0" err="1" smtClean="0"/>
              <a:t>Pr</a:t>
            </a:r>
            <a:r>
              <a:rPr lang="sk-SK" dirty="0" smtClean="0"/>
              <a:t>.: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sk-SK" dirty="0" smtClean="0"/>
              <a:t> </a:t>
            </a:r>
            <a:r>
              <a:rPr lang="sk-SK" dirty="0"/>
              <a:t>Ak bude cena hrozna výhodná, veľa pestovateľov bude pestovať hrozno, lebo sa bude vykupovať za vysokú </a:t>
            </a:r>
            <a:r>
              <a:rPr lang="sk-SK" dirty="0" smtClean="0"/>
              <a:t>cenu.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sk-SK" dirty="0" smtClean="0"/>
              <a:t>Ak </a:t>
            </a:r>
            <a:r>
              <a:rPr lang="sk-SK" dirty="0"/>
              <a:t>cena hrozna poklesne, mnohí výrobcovia v konkurencii ostatných neobstoja a prestanú pestovať hrozno – zasadia zemiaky, ktoré im prinesú vyššie zisky ... </a:t>
            </a:r>
          </a:p>
          <a:p>
            <a:pPr>
              <a:lnSpc>
                <a:spcPct val="90000"/>
              </a:lnSpc>
              <a:buNone/>
              <a:defRPr/>
            </a:pPr>
            <a:endParaRPr lang="sk-SK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sk-SK" dirty="0" smtClean="0"/>
              <a:t>Otázky</a:t>
            </a:r>
            <a:r>
              <a:rPr lang="sk-SK" dirty="0"/>
              <a:t>:</a:t>
            </a:r>
          </a:p>
          <a:p>
            <a:pPr>
              <a:lnSpc>
                <a:spcPct val="90000"/>
              </a:lnSpc>
              <a:defRPr/>
            </a:pPr>
            <a:r>
              <a:rPr lang="sk-SK" dirty="0"/>
              <a:t>Aký vzťah vyjadruje ponuka tovaru?</a:t>
            </a:r>
          </a:p>
          <a:p>
            <a:pPr>
              <a:lnSpc>
                <a:spcPct val="90000"/>
              </a:lnSpc>
              <a:defRPr/>
            </a:pPr>
            <a:r>
              <a:rPr lang="sk-SK" dirty="0"/>
              <a:t>Aký cieľ sledujú podniky?</a:t>
            </a:r>
          </a:p>
          <a:p>
            <a:pPr>
              <a:lnSpc>
                <a:spcPct val="90000"/>
              </a:lnSpc>
              <a:defRPr/>
            </a:pPr>
            <a:r>
              <a:rPr lang="sk-SK" dirty="0"/>
              <a:t>Kedy sa výrobcovia snažia viac vyrábať a predávať?</a:t>
            </a:r>
          </a:p>
          <a:p>
            <a:pPr>
              <a:lnSpc>
                <a:spcPct val="90000"/>
              </a:lnSpc>
              <a:defRPr/>
            </a:pPr>
            <a:r>
              <a:rPr lang="sk-SK" dirty="0"/>
              <a:t>Aký rozdiel je medzi krivkou ponuky a dopytu? Aký smer majú tieto krivky? </a:t>
            </a:r>
            <a:endParaRPr lang="cs-CZ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17513"/>
            <a:ext cx="8229600" cy="654050"/>
          </a:xfrm>
        </p:spPr>
        <p:txBody>
          <a:bodyPr>
            <a:normAutofit fontScale="90000"/>
          </a:bodyPr>
          <a:lstStyle/>
          <a:p>
            <a:r>
              <a:rPr lang="sk-SK" sz="2800" b="1" dirty="0" smtClean="0"/>
              <a:t/>
            </a:r>
            <a:br>
              <a:rPr lang="sk-SK" sz="2800" b="1" dirty="0" smtClean="0"/>
            </a:br>
            <a:r>
              <a:rPr lang="sk-SK" sz="4000" dirty="0"/>
              <a:t>Trhová rovnováha</a:t>
            </a:r>
            <a:br>
              <a:rPr lang="sk-SK" sz="4000" dirty="0"/>
            </a:br>
            <a:r>
              <a:rPr lang="sk-SK" sz="2800" b="1" dirty="0" smtClean="0"/>
              <a:t> </a:t>
            </a:r>
            <a:endParaRPr lang="sk-SK" sz="2800" dirty="0" smtClean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71500" y="3857625"/>
            <a:ext cx="8229600" cy="2239963"/>
          </a:xfrm>
        </p:spPr>
        <p:txBody>
          <a:bodyPr>
            <a:normAutofit fontScale="92500" lnSpcReduction="10000"/>
          </a:bodyPr>
          <a:lstStyle/>
          <a:p>
            <a:pPr>
              <a:buFont typeface="Arial" charset="0"/>
              <a:buNone/>
            </a:pPr>
            <a:endParaRPr lang="sk-SK" sz="2400" b="1" dirty="0" smtClean="0"/>
          </a:p>
          <a:p>
            <a:pPr>
              <a:buFont typeface="Arial" charset="0"/>
              <a:buNone/>
            </a:pPr>
            <a:r>
              <a:rPr lang="sk-SK" sz="2400" b="1" dirty="0" smtClean="0"/>
              <a:t>Rovnováha na trhu nastáva vtedy, keď sa ponuka rovná dopytu</a:t>
            </a:r>
          </a:p>
          <a:p>
            <a:pPr>
              <a:buFont typeface="Arial" charset="0"/>
              <a:buNone/>
            </a:pPr>
            <a:r>
              <a:rPr lang="sk-SK" sz="2400" dirty="0" smtClean="0"/>
              <a:t>	t. j. ak sa množstvo tovaru, ktoré sú kupujúci ochotní kúpiť za určitú cenu, zhoduje s množstvom tovaru, ktoré sú výrobcovia ochotní vyrobiť a za určitú cenu predať</a:t>
            </a:r>
          </a:p>
          <a:p>
            <a:pPr>
              <a:buFont typeface="Arial" charset="0"/>
              <a:buNone/>
            </a:pPr>
            <a:r>
              <a:rPr lang="sk-SK" sz="2400" dirty="0" smtClean="0"/>
              <a:t>Bod rovnováhy - </a:t>
            </a:r>
            <a:r>
              <a:rPr lang="sk-SK" sz="2400" dirty="0" err="1" smtClean="0"/>
              <a:t>equilibrium</a:t>
            </a:r>
            <a:endParaRPr lang="sk-SK" sz="2400" dirty="0" smtClean="0"/>
          </a:p>
          <a:p>
            <a:pPr>
              <a:buFont typeface="Arial" charset="0"/>
              <a:buNone/>
            </a:pPr>
            <a:endParaRPr lang="sk-SK" sz="2400" dirty="0" smtClean="0"/>
          </a:p>
          <a:p>
            <a:endParaRPr lang="sk-SK" sz="2400" dirty="0" smtClean="0"/>
          </a:p>
        </p:txBody>
      </p:sp>
      <p:graphicFrame>
        <p:nvGraphicFramePr>
          <p:cNvPr id="6" name="Table 3"/>
          <p:cNvGraphicFramePr>
            <a:graphicFrameLocks noGrp="1"/>
          </p:cNvGraphicFramePr>
          <p:nvPr/>
        </p:nvGraphicFramePr>
        <p:xfrm>
          <a:off x="857250" y="1285875"/>
          <a:ext cx="7643813" cy="2526032"/>
        </p:xfrm>
        <a:graphic>
          <a:graphicData uri="http://schemas.openxmlformats.org/drawingml/2006/table">
            <a:tbl>
              <a:tblPr/>
              <a:tblGrid>
                <a:gridCol w="474663"/>
                <a:gridCol w="1036637"/>
                <a:gridCol w="1339850"/>
                <a:gridCol w="1192213"/>
                <a:gridCol w="1363662"/>
                <a:gridCol w="779463"/>
                <a:gridCol w="1457325"/>
              </a:tblGrid>
              <a:tr h="998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Možné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ceny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(v €)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ceny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Požadované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množstvo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cs-CZ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 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(v q)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Ponúkané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množstvo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cs-CZ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 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(v q)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Stav na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trhu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Tlak na ceny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50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60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prebytok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↓</a:t>
                      </a: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Pokles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14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47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prebytok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Pokles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rovnováha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neutrálny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38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nedostatok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↑</a:t>
                      </a: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Rast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51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nedostatok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Rast</a:t>
                      </a:r>
                      <a:endParaRPr kumimoji="0" 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5085" marR="45085" marT="0" marB="0" anchor="ctr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sk-SK" sz="3600" dirty="0" smtClean="0"/>
              <a:t>Trhová rovnováha</a:t>
            </a:r>
          </a:p>
        </p:txBody>
      </p:sp>
      <p:pic>
        <p:nvPicPr>
          <p:cNvPr id="5" name="Content Placeholder 3" descr="Obr2_4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536" y="1700808"/>
            <a:ext cx="4968552" cy="4525963"/>
          </a:xfrm>
        </p:spPr>
      </p:pic>
      <p:sp>
        <p:nvSpPr>
          <p:cNvPr id="6" name="Obdĺžnik 5"/>
          <p:cNvSpPr/>
          <p:nvPr/>
        </p:nvSpPr>
        <p:spPr>
          <a:xfrm>
            <a:off x="4572000" y="2924944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cs-CZ" sz="2800" dirty="0" smtClean="0"/>
              <a:t> P</a:t>
            </a:r>
            <a:r>
              <a:rPr lang="cs-CZ" sz="2800" baseline="-25000" dirty="0" smtClean="0"/>
              <a:t>E </a:t>
            </a:r>
            <a:r>
              <a:rPr lang="cs-CZ" sz="2800" dirty="0" smtClean="0"/>
              <a:t>-</a:t>
            </a:r>
            <a:r>
              <a:rPr lang="cs-CZ" sz="2800" dirty="0" err="1" smtClean="0"/>
              <a:t>rovnovážna</a:t>
            </a:r>
            <a:r>
              <a:rPr lang="cs-CZ" sz="2800" dirty="0" smtClean="0"/>
              <a:t> cena</a:t>
            </a:r>
          </a:p>
          <a:p>
            <a:pPr lvl="1">
              <a:defRPr/>
            </a:pPr>
            <a:r>
              <a:rPr lang="cs-CZ" sz="2800" dirty="0" smtClean="0"/>
              <a:t> Q</a:t>
            </a:r>
            <a:r>
              <a:rPr lang="cs-CZ" sz="2800" baseline="-25000" dirty="0" smtClean="0"/>
              <a:t>E</a:t>
            </a:r>
            <a:r>
              <a:rPr lang="cs-CZ" sz="2800" dirty="0" smtClean="0"/>
              <a:t>-</a:t>
            </a:r>
            <a:r>
              <a:rPr lang="cs-CZ" sz="2800" dirty="0" err="1" smtClean="0"/>
              <a:t>rovnovážne</a:t>
            </a:r>
            <a:r>
              <a:rPr lang="cs-CZ" sz="2800" dirty="0" smtClean="0"/>
              <a:t> množstvo</a:t>
            </a:r>
          </a:p>
          <a:p>
            <a:pPr lvl="1">
              <a:defRPr/>
            </a:pPr>
            <a:r>
              <a:rPr lang="cs-CZ" sz="2800" dirty="0" smtClean="0"/>
              <a:t> P</a:t>
            </a:r>
            <a:r>
              <a:rPr lang="cs-CZ" sz="2800" baseline="-25000" dirty="0" smtClean="0"/>
              <a:t>1 </a:t>
            </a:r>
            <a:r>
              <a:rPr lang="cs-CZ" sz="2800" dirty="0" smtClean="0"/>
              <a:t>, P</a:t>
            </a:r>
            <a:r>
              <a:rPr lang="cs-CZ" sz="2800" baseline="-25000" dirty="0"/>
              <a:t>2</a:t>
            </a:r>
            <a:r>
              <a:rPr lang="cs-CZ" sz="2800" dirty="0" smtClean="0"/>
              <a:t> – trhová cena</a:t>
            </a:r>
            <a:endParaRPr lang="cs-CZ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defRPr/>
            </a:pPr>
            <a:r>
              <a:rPr lang="sk-SK" sz="2800" dirty="0"/>
              <a:t>Kupujúci prichádza na trh a chce kúpiť čo najlacnejšie. </a:t>
            </a:r>
            <a:r>
              <a:rPr lang="sk-SK" sz="2800" dirty="0" smtClean="0"/>
              <a:t>Predávajúci </a:t>
            </a:r>
            <a:r>
              <a:rPr lang="sk-SK" sz="2800" dirty="0"/>
              <a:t>chce predať čo najdrahšie, aby dosiahol čo najväčší zisk. Kedy sa vytvorí cena prijateľná pre oboch</a:t>
            </a:r>
            <a:r>
              <a:rPr lang="sk-SK" sz="2800" dirty="0" smtClean="0"/>
              <a:t>?</a:t>
            </a:r>
          </a:p>
          <a:p>
            <a:pPr>
              <a:lnSpc>
                <a:spcPct val="80000"/>
              </a:lnSpc>
              <a:defRPr/>
            </a:pPr>
            <a:endParaRPr lang="sk-SK" sz="2800" dirty="0"/>
          </a:p>
          <a:p>
            <a:pPr>
              <a:lnSpc>
                <a:spcPct val="80000"/>
              </a:lnSpc>
              <a:defRPr/>
            </a:pPr>
            <a:r>
              <a:rPr lang="sk-SK" sz="2800" dirty="0"/>
              <a:t>Ak bude dopyt vyšší ako ponuka, cena bude stúpať. Ak bude ponuka vyššia ako dopyt, cena bude klesať. </a:t>
            </a:r>
            <a:endParaRPr lang="sk-SK" sz="2800" dirty="0" smtClean="0"/>
          </a:p>
          <a:p>
            <a:pPr>
              <a:lnSpc>
                <a:spcPct val="80000"/>
              </a:lnSpc>
              <a:defRPr/>
            </a:pPr>
            <a:endParaRPr lang="sk-SK" sz="2800" dirty="0" smtClean="0"/>
          </a:p>
          <a:p>
            <a:pPr>
              <a:lnSpc>
                <a:spcPct val="80000"/>
              </a:lnSpc>
              <a:defRPr/>
            </a:pPr>
            <a:r>
              <a:rPr lang="sk-SK" sz="2800" dirty="0" smtClean="0"/>
              <a:t>V </a:t>
            </a:r>
            <a:r>
              <a:rPr lang="sk-SK" sz="2800" dirty="0"/>
              <a:t>dôsledku stretávania sa predávajúcich a kupujúcich sa na trhu ustáli cena a množstvo  tovarov, ktoré sú kupujúci ochotní kúpiť a predávajúci ochotní predať. </a:t>
            </a:r>
            <a:endParaRPr lang="sk-SK" sz="2800" dirty="0" smtClean="0"/>
          </a:p>
          <a:p>
            <a:pPr>
              <a:lnSpc>
                <a:spcPct val="80000"/>
              </a:lnSpc>
              <a:defRPr/>
            </a:pPr>
            <a:endParaRPr lang="sk-SK" sz="2800" dirty="0" smtClean="0"/>
          </a:p>
          <a:p>
            <a:pPr>
              <a:lnSpc>
                <a:spcPct val="80000"/>
              </a:lnSpc>
              <a:defRPr/>
            </a:pPr>
            <a:r>
              <a:rPr lang="sk-SK" sz="2800" b="1" dirty="0" smtClean="0"/>
              <a:t>Sily </a:t>
            </a:r>
            <a:r>
              <a:rPr lang="sk-SK" sz="2800" b="1" dirty="0"/>
              <a:t>pôsobiace na trhu /dopyt a ponuka/ sú v rovnováhe – nastáva trhová cenová rovnováha. Nemení sa ani cena ani množstvo.</a:t>
            </a:r>
            <a:endParaRPr lang="cs-CZ" sz="2800" b="1" dirty="0"/>
          </a:p>
          <a:p>
            <a:endParaRPr lang="sk-SK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476672"/>
            <a:ext cx="8229600" cy="5801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Spojením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krivky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ponuky a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krivky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dopytu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 obr. vznikne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priesečník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bod,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ktorý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označujeme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symbolom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Equilibrium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rovnováha</a:t>
            </a:r>
            <a:endParaRPr kumimoji="0" lang="sk-SK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Cena,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ktorá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vytvorí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na základe rovnováhy ponuky a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dopytu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nazýva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rovnovážna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cena  P</a:t>
            </a:r>
            <a:r>
              <a:rPr kumimoji="0" lang="sk-SK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 </a:t>
            </a: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 tejto cene nevzniká na trhu ani prebytok, ale ani neexistuje nedostatok tovaru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Množstvo, pri ktorom sa ponuka rovná dopytu sa nazýva  </a:t>
            </a: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rovnovážne množstvo Q</a:t>
            </a:r>
            <a:r>
              <a:rPr kumimoji="0" lang="sk-SK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</a:p>
          <a:p>
            <a:pPr>
              <a:buFont typeface="Arial" charset="0"/>
              <a:buNone/>
            </a:pPr>
            <a:r>
              <a:rPr lang="sk-SK" sz="2400" dirty="0" smtClean="0"/>
              <a:t>Nad bodom rovnováhy je na trhu </a:t>
            </a:r>
            <a:r>
              <a:rPr lang="sk-SK" sz="2400" b="1" dirty="0" smtClean="0"/>
              <a:t>prebytok tovaru</a:t>
            </a:r>
            <a:r>
              <a:rPr lang="sk-SK" sz="2400" dirty="0" smtClean="0"/>
              <a:t>, pretože ponuka je väčšia ako dopyt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sk-SK" sz="2400" dirty="0" smtClean="0"/>
              <a:t>Pod bodom rovnováhy je </a:t>
            </a:r>
            <a:r>
              <a:rPr lang="sk-SK" sz="2400" b="1" dirty="0" smtClean="0"/>
              <a:t>nedostatok tovarov</a:t>
            </a:r>
            <a:r>
              <a:rPr lang="sk-SK" sz="2400" dirty="0" smtClean="0"/>
              <a:t>, pretože dopyt je väčší ako ponuka</a:t>
            </a: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Otázky: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  <a:defRPr/>
            </a:pPr>
            <a:r>
              <a:rPr lang="sk-SK" sz="2800" dirty="0"/>
              <a:t>1.Kedy nastáva trhová cenová rovnováha</a:t>
            </a:r>
            <a:r>
              <a:rPr lang="sk-SK" sz="2800" dirty="0" smtClean="0"/>
              <a:t>?</a:t>
            </a:r>
            <a:endParaRPr lang="sk-SK" sz="2800" smtClean="0"/>
          </a:p>
          <a:p>
            <a:pPr>
              <a:lnSpc>
                <a:spcPct val="80000"/>
              </a:lnSpc>
              <a:buNone/>
              <a:defRPr/>
            </a:pPr>
            <a:r>
              <a:rPr lang="sk-SK" sz="2800" smtClean="0"/>
              <a:t>2.Charakterizujte </a:t>
            </a:r>
            <a:r>
              <a:rPr lang="sk-SK" sz="2800" dirty="0"/>
              <a:t>rovnovážnu cenu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k-SK" sz="2800" dirty="0"/>
              <a:t>3.Kedy nastáva trhová cenová nerovnováha?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k-SK" sz="2800" dirty="0"/>
              <a:t>4.Čo je príčinou prebytku tovarov na trhu?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k-SK" sz="2800" dirty="0"/>
              <a:t>5.Aký vplyv má na výrobcov skutočnosť, že na trhu je prebytok tovarov?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k-SK" sz="2800" dirty="0"/>
              <a:t>6.Prečo vzniká na trhu nedostatok tovarov?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k-SK" sz="2800" dirty="0"/>
              <a:t>7.Aký vplyv na výrobcov má skutočnosť, že na trhu je nedostatok tovarov?</a:t>
            </a:r>
            <a:endParaRPr lang="cs-CZ" sz="2800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sk-SK" dirty="0" smtClean="0"/>
              <a:t>Trhový mechanizmus</a:t>
            </a:r>
            <a:endParaRPr lang="sk-SK" dirty="0"/>
          </a:p>
        </p:txBody>
      </p:sp>
      <p:sp>
        <p:nvSpPr>
          <p:cNvPr id="5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sk-SK" dirty="0" smtClean="0"/>
              <a:t>tvoria ho tri procesy:</a:t>
            </a:r>
          </a:p>
          <a:p>
            <a:pPr>
              <a:buNone/>
            </a:pPr>
            <a:endParaRPr lang="sk-SK" dirty="0" smtClean="0"/>
          </a:p>
          <a:p>
            <a:pPr marL="609600" indent="-609600">
              <a:buFontTx/>
              <a:buAutoNum type="arabicPeriod"/>
            </a:pPr>
            <a:r>
              <a:rPr lang="sk-SK" dirty="0" smtClean="0"/>
              <a:t>proces tvorby dopytu</a:t>
            </a:r>
          </a:p>
          <a:p>
            <a:pPr marL="609600" indent="-609600">
              <a:buFontTx/>
              <a:buAutoNum type="arabicPeriod"/>
            </a:pPr>
            <a:r>
              <a:rPr lang="sk-SK" dirty="0" smtClean="0"/>
              <a:t>proces tvorby ponuky</a:t>
            </a:r>
          </a:p>
          <a:p>
            <a:pPr marL="609600" indent="-609600">
              <a:buFontTx/>
              <a:buAutoNum type="arabicPeriod"/>
            </a:pPr>
            <a:r>
              <a:rPr lang="sk-SK" dirty="0" smtClean="0"/>
              <a:t>proces tvorby ceny</a:t>
            </a:r>
            <a:endParaRPr lang="cs-CZ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609600" y="427038"/>
            <a:ext cx="8229600" cy="841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Dopyt (</a:t>
            </a:r>
            <a:r>
              <a:rPr lang="sk-SK" sz="4400" dirty="0" err="1">
                <a:latin typeface="+mj-lt"/>
                <a:ea typeface="+mj-ea"/>
                <a:cs typeface="+mj-cs"/>
              </a:rPr>
              <a:t>D</a:t>
            </a:r>
            <a:r>
              <a:rPr kumimoji="0" lang="sk-SK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emand</a:t>
            </a:r>
            <a:r>
              <a:rPr kumimoji="0" lang="sk-SK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cs-CZ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9600" y="1052736"/>
            <a:ext cx="8229600" cy="52258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sk-SK" sz="2400" b="1" dirty="0"/>
              <a:t>Dopyt </a:t>
            </a:r>
            <a:r>
              <a:rPr lang="sk-SK" sz="2400" dirty="0"/>
              <a:t>–</a:t>
            </a:r>
            <a:r>
              <a:rPr lang="sk-SK" sz="2400" b="1" dirty="0"/>
              <a:t> </a:t>
            </a:r>
            <a:r>
              <a:rPr lang="sk-SK" sz="2400" dirty="0"/>
              <a:t>je také množstvo výrobkov a služieb, ktoré sú </a:t>
            </a:r>
            <a:r>
              <a:rPr lang="sk-SK" sz="2400" b="1" dirty="0"/>
              <a:t>spotrebitelia </a:t>
            </a:r>
            <a:r>
              <a:rPr lang="sk-SK" sz="2400" dirty="0" smtClean="0"/>
              <a:t>ochotní a schopní </a:t>
            </a:r>
            <a:r>
              <a:rPr lang="sk-SK" sz="2400" dirty="0"/>
              <a:t>kúpiť pri danej </a:t>
            </a:r>
            <a:r>
              <a:rPr lang="sk-SK" sz="2400" dirty="0" smtClean="0"/>
              <a:t>cene.</a:t>
            </a:r>
            <a:endParaRPr lang="sk-SK" sz="2400" dirty="0"/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alebo: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Dopyt po tovare môžeme charakterizovať ako:</a:t>
            </a: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ochotu spotrebiteľov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kúpiť si určité množstvo tovaru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 závislosti od ceny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Dopyt vyjadruje vzťah medzi dvoma premennými:</a:t>
            </a: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cenou tovaru a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jeho množstvom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sk-SK" sz="2400" dirty="0" smtClean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sk-SK" sz="2400" dirty="0" smtClean="0"/>
              <a:t>Pri </a:t>
            </a:r>
            <a:r>
              <a:rPr lang="sk-SK" sz="2400" dirty="0"/>
              <a:t>vyššej cene sa predá menej tovaru, nižšia cena vyvolá zvýšený dopyt po danom </a:t>
            </a:r>
            <a:r>
              <a:rPr lang="sk-SK" sz="2400" dirty="0" smtClean="0"/>
              <a:t>tovare.</a:t>
            </a:r>
            <a:endParaRPr lang="sk-SK" sz="2400" dirty="0"/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k-SK" dirty="0" smtClean="0"/>
              <a:t>Zákon klesajúceho dopytu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400" dirty="0" smtClean="0"/>
              <a:t>S </a:t>
            </a:r>
            <a:r>
              <a:rPr lang="sk-SK" sz="2400" dirty="0"/>
              <a:t>rastúcou cenou klesá požadované množstvo statku. Je tomu tak preto, lebo nižšia cena umožní v rámci daného rozpočtového obmedzenia nakúpiť viac statkov.</a:t>
            </a:r>
          </a:p>
          <a:p>
            <a:pPr lvl="0" algn="just">
              <a:buNone/>
            </a:pPr>
            <a:r>
              <a:rPr lang="sk-SK" sz="2400" dirty="0" smtClean="0"/>
              <a:t>Ľudia nakupujú určité množstvá tovarov v závislosti od ich cien. Čím je tovar drahší, tým menšie množstvo tovarov sú ľudia ochotní kúpiť. Ak sa cena tovarov bude znižovať, dopyt po nich porastie.</a:t>
            </a:r>
            <a:endParaRPr lang="cs-CZ" sz="2400" dirty="0" smtClean="0"/>
          </a:p>
          <a:p>
            <a:endParaRPr lang="sk-SK" sz="2400" dirty="0" smtClean="0"/>
          </a:p>
          <a:p>
            <a:endParaRPr lang="sk-SK" sz="2400" dirty="0"/>
          </a:p>
        </p:txBody>
      </p:sp>
      <p:pic>
        <p:nvPicPr>
          <p:cNvPr id="4" name="Obrázok 3" descr="tab_dopy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3861048"/>
            <a:ext cx="3672408" cy="236343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3" descr="Obr2_2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536" y="1988841"/>
            <a:ext cx="4142669" cy="4464495"/>
          </a:xfrm>
        </p:spPr>
      </p:pic>
      <p:sp>
        <p:nvSpPr>
          <p:cNvPr id="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err="1" smtClean="0"/>
              <a:t>Krivka</a:t>
            </a:r>
            <a:r>
              <a:rPr lang="cs-CZ" dirty="0" smtClean="0"/>
              <a:t> </a:t>
            </a:r>
            <a:r>
              <a:rPr lang="cs-CZ" dirty="0" err="1" smtClean="0"/>
              <a:t>dopytu</a:t>
            </a:r>
            <a:endParaRPr lang="cs-CZ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3568" y="1628800"/>
            <a:ext cx="4033838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427983" y="1600200"/>
            <a:ext cx="4258817" cy="4493096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buFont typeface="Arial" charset="0"/>
              <a:buNone/>
            </a:pPr>
            <a:r>
              <a:rPr lang="sk-SK" sz="2400" b="1" dirty="0" smtClean="0"/>
              <a:t>Funkcia dopytu</a:t>
            </a:r>
            <a:r>
              <a:rPr lang="sk-SK" sz="2400" dirty="0" smtClean="0"/>
              <a:t> vyjadruje, ako je dopyt (dopytované množstvo) 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sk-SK" sz="2400" dirty="0" smtClean="0"/>
              <a:t>ovplyvňované cenou  -        </a:t>
            </a:r>
            <a:r>
              <a:rPr lang="sk-SK" sz="2400" b="1" dirty="0" smtClean="0">
                <a:solidFill>
                  <a:srgbClr val="FF0000"/>
                </a:solidFill>
              </a:rPr>
              <a:t>množstvo závisí od ceny!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sk-SK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platí zákon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klesajúceho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dopytu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cena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tovarov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stúpa,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dopyt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tovaroch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klesá a naopak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sk-SK" sz="2400" dirty="0"/>
              <a:t>z</a:t>
            </a:r>
            <a:r>
              <a:rPr kumimoji="0" lang="sk-SK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mena ceny spôsobuje </a:t>
            </a: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pohyb </a:t>
            </a:r>
            <a:r>
              <a:rPr kumimoji="0" lang="sk-SK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pozdlž</a:t>
            </a: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krivky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k-SK" sz="2400" dirty="0" smtClean="0"/>
              <a:t>pri </a:t>
            </a:r>
            <a:r>
              <a:rPr lang="sk-SK" sz="2400" dirty="0"/>
              <a:t>zmene ostatných činiteľov - </a:t>
            </a:r>
            <a:r>
              <a:rPr lang="sk-SK" sz="2400" b="1" dirty="0"/>
              <a:t>posun krivky</a:t>
            </a:r>
            <a:endParaRPr lang="cs-CZ" sz="2400" b="1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sk-SK" sz="240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57200" y="21336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sk-SK" sz="2400">
              <a:latin typeface="Times New Roman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648200" y="4648200"/>
            <a:ext cx="419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cs-CZ" sz="240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  <p:bldP spid="1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11560" y="692696"/>
            <a:ext cx="8077200" cy="590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1" indent="-2857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0" marR="0" lvl="1" indent="-2857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/>
          </a:p>
          <a:p>
            <a:pPr marL="0" marR="0" lvl="1" indent="-2857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0" marR="0" lvl="1" indent="-2857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0" marR="0" lvl="1" indent="-2857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800" dirty="0" smtClean="0"/>
              <a:t>cena</a:t>
            </a:r>
            <a:endParaRPr lang="cs-CZ" sz="2800" dirty="0"/>
          </a:p>
          <a:p>
            <a:pPr marL="0" marR="0" lvl="1" indent="-2857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800" b="1" dirty="0"/>
              <a:t>počet</a:t>
            </a:r>
            <a:r>
              <a:rPr lang="cs-CZ" sz="2800" dirty="0"/>
              <a:t> </a:t>
            </a:r>
            <a:r>
              <a:rPr lang="cs-CZ" sz="2800" b="1" dirty="0" err="1" smtClean="0"/>
              <a:t>kupujúcich</a:t>
            </a:r>
            <a:r>
              <a:rPr lang="cs-CZ" sz="2800" dirty="0" smtClean="0"/>
              <a:t> </a:t>
            </a:r>
            <a:r>
              <a:rPr lang="cs-CZ" sz="2800" dirty="0"/>
              <a:t>– </a:t>
            </a:r>
            <a:r>
              <a:rPr lang="cs-CZ" sz="2800" dirty="0" err="1"/>
              <a:t>veľkosť</a:t>
            </a:r>
            <a:r>
              <a:rPr lang="cs-CZ" sz="2800" dirty="0"/>
              <a:t> trhu </a:t>
            </a:r>
          </a:p>
          <a:p>
            <a:pPr marL="0" marR="0" lvl="1" indent="-2857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800" b="1" dirty="0"/>
              <a:t>výška</a:t>
            </a:r>
            <a:r>
              <a:rPr lang="cs-CZ" sz="2800" dirty="0"/>
              <a:t> </a:t>
            </a:r>
            <a:r>
              <a:rPr lang="cs-CZ" sz="2800" dirty="0" err="1"/>
              <a:t>príjmov</a:t>
            </a:r>
            <a:r>
              <a:rPr lang="cs-CZ" sz="2800" dirty="0"/>
              <a:t>, </a:t>
            </a:r>
            <a:r>
              <a:rPr lang="cs-CZ" sz="2800" b="1" dirty="0" err="1" smtClean="0"/>
              <a:t>dôchodkov</a:t>
            </a:r>
            <a:endParaRPr lang="cs-CZ" sz="2800" b="1" dirty="0"/>
          </a:p>
          <a:p>
            <a:pPr marL="0" marR="0" lvl="1" indent="-2857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800" dirty="0"/>
              <a:t>ceny </a:t>
            </a:r>
            <a:r>
              <a:rPr lang="cs-CZ" sz="2800" b="1" dirty="0" err="1"/>
              <a:t>substitučných</a:t>
            </a:r>
            <a:r>
              <a:rPr lang="cs-CZ" sz="2800" dirty="0"/>
              <a:t> </a:t>
            </a:r>
            <a:r>
              <a:rPr lang="cs-CZ" sz="2800" dirty="0" smtClean="0"/>
              <a:t>a </a:t>
            </a:r>
            <a:r>
              <a:rPr lang="cs-CZ" sz="2800" b="1" dirty="0" err="1" smtClean="0"/>
              <a:t>komplementárnych</a:t>
            </a:r>
            <a:r>
              <a:rPr lang="cs-CZ" sz="2800" dirty="0" smtClean="0"/>
              <a:t> </a:t>
            </a:r>
            <a:r>
              <a:rPr lang="cs-CZ" sz="2800" dirty="0" err="1"/>
              <a:t>tovarov</a:t>
            </a:r>
            <a:endParaRPr lang="cs-CZ" sz="2800" dirty="0"/>
          </a:p>
          <a:p>
            <a:pPr marL="0" marR="0" lvl="1" indent="-2857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800" b="1" dirty="0" err="1"/>
              <a:t>preferencie</a:t>
            </a:r>
            <a:r>
              <a:rPr lang="cs-CZ" sz="2800" dirty="0"/>
              <a:t>, móda, </a:t>
            </a:r>
          </a:p>
          <a:p>
            <a:pPr marL="0" marR="0" lvl="1" indent="-2857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800" dirty="0" err="1"/>
              <a:t>ostatné</a:t>
            </a:r>
            <a:r>
              <a:rPr lang="cs-CZ" sz="2800" dirty="0"/>
              <a:t> faktory – </a:t>
            </a:r>
            <a:r>
              <a:rPr lang="cs-CZ" sz="2800" dirty="0" err="1"/>
              <a:t>napr</a:t>
            </a:r>
            <a:r>
              <a:rPr lang="cs-CZ" sz="2800" dirty="0"/>
              <a:t>. </a:t>
            </a:r>
            <a:r>
              <a:rPr lang="cs-CZ" sz="2800" dirty="0" err="1"/>
              <a:t>počasie</a:t>
            </a:r>
            <a:r>
              <a:rPr lang="cs-CZ" sz="2800" dirty="0"/>
              <a:t>, </a:t>
            </a:r>
            <a:r>
              <a:rPr lang="cs-CZ" sz="2800" dirty="0" err="1"/>
              <a:t>erupcie</a:t>
            </a:r>
            <a:r>
              <a:rPr lang="cs-CZ" sz="2800" dirty="0"/>
              <a:t> na </a:t>
            </a:r>
            <a:r>
              <a:rPr lang="cs-CZ" sz="2800" dirty="0" err="1"/>
              <a:t>slnku</a:t>
            </a:r>
            <a:endParaRPr lang="cs-CZ" sz="2800" dirty="0"/>
          </a:p>
          <a:p>
            <a:pPr indent="-285750">
              <a:spcBef>
                <a:spcPct val="0"/>
              </a:spcBef>
              <a:defRPr/>
            </a:pPr>
            <a:endParaRPr lang="sk-SK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Činitele </a:t>
            </a:r>
            <a:r>
              <a:rPr lang="cs-CZ" dirty="0" err="1" smtClean="0"/>
              <a:t>ovplyvňujúce</a:t>
            </a:r>
            <a:r>
              <a:rPr lang="cs-CZ" dirty="0" smtClean="0"/>
              <a:t> </a:t>
            </a:r>
            <a:r>
              <a:rPr lang="cs-CZ" dirty="0" err="1" smtClean="0"/>
              <a:t>dopyt</a:t>
            </a:r>
            <a:r>
              <a:rPr lang="cs-CZ" dirty="0" smtClean="0"/>
              <a:t>: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611560" y="980728"/>
            <a:ext cx="7848872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sk-SK" sz="2400" dirty="0" err="1"/>
              <a:t>Pr</a:t>
            </a:r>
            <a:r>
              <a:rPr lang="sk-SK" sz="2400" dirty="0"/>
              <a:t>: </a:t>
            </a:r>
            <a:endParaRPr lang="sk-SK" sz="2400" dirty="0" smtClean="0"/>
          </a:p>
          <a:p>
            <a:pPr algn="just">
              <a:lnSpc>
                <a:spcPct val="90000"/>
              </a:lnSpc>
              <a:defRPr/>
            </a:pPr>
            <a:r>
              <a:rPr lang="sk-SK" sz="2400" dirty="0" smtClean="0"/>
              <a:t>V </a:t>
            </a:r>
            <a:r>
              <a:rPr lang="sk-SK" sz="2400" dirty="0"/>
              <a:t>roku 1996 sa cena mobilných telefónov na Slovensku pohybovala okolo 60 000 Sk. Mohli si ho dovoliť len ľudia 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dirty="0" smtClean="0"/>
              <a:t>s </a:t>
            </a:r>
            <a:r>
              <a:rPr lang="sk-SK" sz="2400" dirty="0"/>
              <a:t>vysokými príjmami. Počet výrobcov sa zvýšil a cena mobilov začala klesať. Mobil sa stal dostupným takmer pre všetkých. 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dirty="0" smtClean="0"/>
              <a:t>V </a:t>
            </a:r>
            <a:r>
              <a:rPr lang="sk-SK" sz="2400" dirty="0"/>
              <a:t>súčasnosti ho vlastní takmer každý člen </a:t>
            </a:r>
            <a:r>
              <a:rPr lang="sk-SK" sz="2400" dirty="0" smtClean="0"/>
              <a:t>domácností, niektorí členovia ich majú aj viac.</a:t>
            </a:r>
            <a:endParaRPr lang="sk-SK" sz="2400" dirty="0"/>
          </a:p>
          <a:p>
            <a:pPr>
              <a:lnSpc>
                <a:spcPct val="90000"/>
              </a:lnSpc>
              <a:defRPr/>
            </a:pPr>
            <a:endParaRPr lang="sk-SK" sz="2400" dirty="0" smtClean="0"/>
          </a:p>
          <a:p>
            <a:pPr>
              <a:lnSpc>
                <a:spcPct val="90000"/>
              </a:lnSpc>
              <a:defRPr/>
            </a:pPr>
            <a:endParaRPr lang="sk-SK" sz="2400" dirty="0"/>
          </a:p>
          <a:p>
            <a:pPr>
              <a:lnSpc>
                <a:spcPct val="90000"/>
              </a:lnSpc>
              <a:defRPr/>
            </a:pPr>
            <a:r>
              <a:rPr lang="sk-SK" sz="2400" dirty="0" smtClean="0"/>
              <a:t>Otázky: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sk-SK" sz="2400" dirty="0" smtClean="0"/>
              <a:t>Kto vytvára dopyt po tovare?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sk-SK" sz="2400" dirty="0" smtClean="0"/>
              <a:t>Kedy klesá dopyt po tovare?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sk-SK" sz="2400" dirty="0" smtClean="0"/>
              <a:t>Aký vzťah vyjadruje dopyt?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sk-SK" sz="2400" dirty="0" smtClean="0"/>
              <a:t>Ako sa mení dopyt v závislosti od ceny?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sk-SK" sz="2400" dirty="0" smtClean="0"/>
              <a:t>Zvoľte konkrétny príklad, na ktorom vysvetlíte a graficky znázorníte vzťah dopytu a ceny</a:t>
            </a:r>
            <a:endParaRPr lang="cs-CZ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539552" y="1499241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sk-SK" sz="2400" dirty="0"/>
              <a:t>Ponuku tovaru môžeme charakterizovať ako: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k-SK" sz="2400" dirty="0" smtClean="0"/>
              <a:t> ochotu výrobcov</a:t>
            </a:r>
            <a:endParaRPr lang="sk-SK" sz="2400" dirty="0"/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k-SK" sz="2400" dirty="0" smtClean="0"/>
              <a:t> vyrábať </a:t>
            </a:r>
            <a:r>
              <a:rPr lang="sk-SK" sz="2400" dirty="0"/>
              <a:t>určité množstvo tovaru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k-SK" sz="2400" dirty="0" smtClean="0"/>
              <a:t> v </a:t>
            </a:r>
            <a:r>
              <a:rPr lang="sk-SK" sz="2400" dirty="0"/>
              <a:t>závislosti od </a:t>
            </a:r>
            <a:r>
              <a:rPr lang="sk-SK" sz="2400" dirty="0" smtClean="0"/>
              <a:t>ceny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endParaRPr lang="sk-SK" sz="2400" dirty="0"/>
          </a:p>
          <a:p>
            <a:pPr>
              <a:lnSpc>
                <a:spcPct val="80000"/>
              </a:lnSpc>
              <a:defRPr/>
            </a:pPr>
            <a:r>
              <a:rPr lang="sk-SK" sz="2400" dirty="0" smtClean="0"/>
              <a:t>Správanie </a:t>
            </a:r>
            <a:r>
              <a:rPr lang="sk-SK" sz="2400" dirty="0"/>
              <a:t>sa </a:t>
            </a:r>
            <a:r>
              <a:rPr lang="sk-SK" sz="2400" dirty="0" smtClean="0"/>
              <a:t>výrobcov vychádza z </a:t>
            </a:r>
            <a:r>
              <a:rPr lang="sk-SK" sz="2400" dirty="0"/>
              <a:t>motívu podnikateľskej </a:t>
            </a:r>
            <a:r>
              <a:rPr lang="sk-SK" sz="2400" dirty="0" smtClean="0"/>
              <a:t>činnosti: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k-SK" sz="2400" dirty="0" smtClean="0"/>
              <a:t>  cieľ - dosahovanie zisk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k-SK" sz="2400" dirty="0"/>
              <a:t> </a:t>
            </a:r>
            <a:r>
              <a:rPr lang="sk-SK" sz="2400" dirty="0" smtClean="0"/>
              <a:t> vyrábať  </a:t>
            </a:r>
            <a:r>
              <a:rPr lang="sk-SK" sz="2400" dirty="0"/>
              <a:t>tovary, ktoré bez problémov </a:t>
            </a:r>
            <a:r>
              <a:rPr lang="sk-SK" sz="2400" dirty="0" smtClean="0"/>
              <a:t>predajú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k-SK" sz="2400" dirty="0"/>
              <a:t> </a:t>
            </a:r>
            <a:r>
              <a:rPr lang="sk-SK" sz="2400" dirty="0" smtClean="0"/>
              <a:t> vyššie </a:t>
            </a:r>
            <a:r>
              <a:rPr lang="sk-SK" sz="2400" dirty="0"/>
              <a:t>ceny znamenajú vyšší </a:t>
            </a:r>
            <a:r>
              <a:rPr lang="sk-SK" sz="2400" dirty="0" smtClean="0"/>
              <a:t>zisk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k-SK" sz="2400" dirty="0"/>
              <a:t> </a:t>
            </a:r>
            <a:r>
              <a:rPr lang="sk-SK" sz="2400" dirty="0" smtClean="0"/>
              <a:t> ak  </a:t>
            </a:r>
            <a:r>
              <a:rPr lang="sk-SK" sz="2400" dirty="0"/>
              <a:t>cena klesne pod výrobné náklady, podnik sa preorientuje na iný </a:t>
            </a:r>
            <a:r>
              <a:rPr lang="sk-SK" sz="2400" dirty="0" smtClean="0"/>
              <a:t>výrobok</a:t>
            </a:r>
            <a:endParaRPr lang="sk-SK" sz="2400" dirty="0"/>
          </a:p>
          <a:p>
            <a:pPr>
              <a:lnSpc>
                <a:spcPct val="80000"/>
              </a:lnSpc>
              <a:defRPr/>
            </a:pPr>
            <a:endParaRPr lang="sk-SK" sz="2400" dirty="0" smtClean="0"/>
          </a:p>
          <a:p>
            <a:pPr>
              <a:lnSpc>
                <a:spcPct val="80000"/>
              </a:lnSpc>
              <a:defRPr/>
            </a:pPr>
            <a:r>
              <a:rPr lang="sk-SK" sz="2400" dirty="0" smtClean="0"/>
              <a:t>Ponuka </a:t>
            </a:r>
            <a:r>
              <a:rPr lang="sk-SK" sz="2400" dirty="0"/>
              <a:t>tovaru vyjadruje vzťah medzi dvoma premennými: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k-SK" sz="2400" dirty="0" smtClean="0"/>
              <a:t>  cenou </a:t>
            </a:r>
            <a:r>
              <a:rPr lang="sk-SK" sz="2400" dirty="0"/>
              <a:t>tovaru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sk-SK" sz="2400" dirty="0" smtClean="0"/>
              <a:t>  a </a:t>
            </a:r>
            <a:r>
              <a:rPr lang="sk-SK" sz="2400" dirty="0"/>
              <a:t>ponúkaným množstvom</a:t>
            </a: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Ponuka </a:t>
            </a:r>
            <a:r>
              <a:rPr lang="sk-SK" b="1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Supply</a:t>
            </a:r>
            <a:r>
              <a:rPr lang="sk-SK" dirty="0" smtClean="0"/>
              <a:t>)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3600" dirty="0">
                <a:latin typeface="+mj-lt"/>
                <a:ea typeface="+mj-ea"/>
                <a:cs typeface="+mj-cs"/>
              </a:rPr>
              <a:t>Vzťah ceny a ponúkaného množstva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28625" y="1643063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 cena (P) tovaru na trhu stúpa, aj ponúkané množstvo (Q)stúpa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 naopak, ak cena tovaru klesá, aj ponúkané množstvo klesá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Content Placeholder 3"/>
          <p:cNvGraphicFramePr>
            <a:graphicFrameLocks/>
          </p:cNvGraphicFramePr>
          <p:nvPr/>
        </p:nvGraphicFramePr>
        <p:xfrm>
          <a:off x="2843808" y="2852936"/>
          <a:ext cx="3543954" cy="2452408"/>
        </p:xfrm>
        <a:graphic>
          <a:graphicData uri="http://schemas.openxmlformats.org/drawingml/2006/table">
            <a:tbl>
              <a:tblPr/>
              <a:tblGrid>
                <a:gridCol w="773374"/>
                <a:gridCol w="1385290"/>
                <a:gridCol w="1385290"/>
              </a:tblGrid>
              <a:tr h="4859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dirty="0" smtClean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b="1" dirty="0">
                          <a:latin typeface="+mj-lt"/>
                          <a:ea typeface="Times New Roman"/>
                          <a:cs typeface="Times New Roman"/>
                        </a:rPr>
                        <a:t>P</a:t>
                      </a:r>
                      <a:endParaRPr lang="sk-SK" sz="24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b="1">
                          <a:latin typeface="+mj-lt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sk-SK" sz="2400" b="1" baseline="-25000">
                          <a:latin typeface="+mj-lt"/>
                          <a:ea typeface="Times New Roman"/>
                          <a:cs typeface="Times New Roman"/>
                        </a:rPr>
                        <a:t>s</a:t>
                      </a:r>
                      <a:endParaRPr lang="sk-SK" sz="24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5085" marR="45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b="1">
                          <a:latin typeface="+mj-lt"/>
                          <a:ea typeface="Times New Roman"/>
                          <a:cs typeface="Times New Roman"/>
                        </a:rPr>
                        <a:t>A</a:t>
                      </a:r>
                      <a:endParaRPr lang="sk-SK" sz="24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dirty="0">
                          <a:latin typeface="+mj-lt"/>
                          <a:ea typeface="Times New Roman"/>
                          <a:cs typeface="Times New Roman"/>
                        </a:rPr>
                        <a:t>50</a:t>
                      </a: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dirty="0">
                          <a:latin typeface="+mj-lt"/>
                          <a:ea typeface="Times New Roman"/>
                          <a:cs typeface="Times New Roman"/>
                        </a:rPr>
                        <a:t>60</a:t>
                      </a:r>
                    </a:p>
                  </a:txBody>
                  <a:tcPr marL="45085" marR="45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0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b="1">
                          <a:latin typeface="+mj-lt"/>
                          <a:ea typeface="Times New Roman"/>
                          <a:cs typeface="Times New Roman"/>
                        </a:rPr>
                        <a:t>B</a:t>
                      </a:r>
                      <a:endParaRPr lang="sk-SK" sz="24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dirty="0">
                          <a:latin typeface="+mj-lt"/>
                          <a:ea typeface="Times New Roman"/>
                          <a:cs typeface="Times New Roman"/>
                        </a:rPr>
                        <a:t>30</a:t>
                      </a: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dirty="0">
                          <a:latin typeface="+mj-lt"/>
                          <a:ea typeface="Times New Roman"/>
                          <a:cs typeface="Times New Roman"/>
                        </a:rPr>
                        <a:t>47</a:t>
                      </a:r>
                    </a:p>
                  </a:txBody>
                  <a:tcPr marL="45085" marR="45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b="1">
                          <a:latin typeface="+mj-lt"/>
                          <a:ea typeface="Times New Roman"/>
                          <a:cs typeface="Times New Roman"/>
                        </a:rPr>
                        <a:t>C</a:t>
                      </a:r>
                      <a:endParaRPr lang="sk-SK" sz="24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dirty="0">
                          <a:latin typeface="+mj-lt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dirty="0">
                          <a:latin typeface="+mj-lt"/>
                          <a:ea typeface="Times New Roman"/>
                          <a:cs typeface="Times New Roman"/>
                        </a:rPr>
                        <a:t>30</a:t>
                      </a:r>
                    </a:p>
                  </a:txBody>
                  <a:tcPr marL="45085" marR="45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b="1" dirty="0" smtClean="0">
                          <a:latin typeface="+mj-lt"/>
                          <a:ea typeface="Times New Roman"/>
                          <a:cs typeface="Times New Roman"/>
                        </a:rPr>
                        <a:t>D</a:t>
                      </a:r>
                      <a:endParaRPr lang="sk-SK" sz="24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>
                          <a:latin typeface="+mj-lt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dirty="0">
                          <a:latin typeface="+mj-lt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45085" marR="45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b="1">
                          <a:latin typeface="+mj-lt"/>
                          <a:ea typeface="Times New Roman"/>
                          <a:cs typeface="Times New Roman"/>
                        </a:rPr>
                        <a:t>E</a:t>
                      </a:r>
                      <a:endParaRPr lang="sk-SK" sz="24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>
                          <a:latin typeface="+mj-lt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5085" marR="4508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2400" dirty="0">
                          <a:latin typeface="+mj-lt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45085" marR="45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833</Words>
  <Application>Microsoft Office PowerPoint</Application>
  <PresentationFormat>Prezentácia na obrazovke (4:3)</PresentationFormat>
  <Paragraphs>196</Paragraphs>
  <Slides>17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18" baseType="lpstr">
      <vt:lpstr>Motív Office</vt:lpstr>
      <vt:lpstr>Dopyt, ponuka, rovnovážna cena</vt:lpstr>
      <vt:lpstr>Trhový mechanizmus</vt:lpstr>
      <vt:lpstr>Snímka 3</vt:lpstr>
      <vt:lpstr>Zákon klesajúceho dopytu</vt:lpstr>
      <vt:lpstr>Krivka dopytu</vt:lpstr>
      <vt:lpstr>Činitele ovplyvňujúce dopyt:</vt:lpstr>
      <vt:lpstr>Snímka 7</vt:lpstr>
      <vt:lpstr>Ponuka  (Supply)</vt:lpstr>
      <vt:lpstr>Snímka 9</vt:lpstr>
      <vt:lpstr>Krivka ponuky</vt:lpstr>
      <vt:lpstr>Činitele ovplyvňujúce ponuku:</vt:lpstr>
      <vt:lpstr>Snímka 12</vt:lpstr>
      <vt:lpstr> Trhová rovnováha  </vt:lpstr>
      <vt:lpstr>Trhová rovnováha</vt:lpstr>
      <vt:lpstr>Snímka 15</vt:lpstr>
      <vt:lpstr>Snímka 16</vt:lpstr>
      <vt:lpstr>Otázky: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lenovo_ntb</dc:creator>
  <cp:lastModifiedBy>lenovo_ntb</cp:lastModifiedBy>
  <cp:revision>37</cp:revision>
  <dcterms:created xsi:type="dcterms:W3CDTF">2012-02-25T13:02:06Z</dcterms:created>
  <dcterms:modified xsi:type="dcterms:W3CDTF">2012-03-04T18:23:45Z</dcterms:modified>
</cp:coreProperties>
</file>