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1" r:id="rId6"/>
    <p:sldId id="262" r:id="rId7"/>
    <p:sldId id="266" r:id="rId8"/>
    <p:sldId id="267" r:id="rId9"/>
    <p:sldId id="268" r:id="rId10"/>
    <p:sldId id="258" r:id="rId11"/>
    <p:sldId id="270" r:id="rId12"/>
    <p:sldId id="271" r:id="rId13"/>
    <p:sldId id="272" r:id="rId14"/>
    <p:sldId id="274" r:id="rId15"/>
    <p:sldId id="273" r:id="rId16"/>
    <p:sldId id="275" r:id="rId17"/>
    <p:sldId id="276" r:id="rId18"/>
    <p:sldId id="277" r:id="rId19"/>
    <p:sldId id="269" r:id="rId2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F46-9498-4108-B8CE-56E813F19C2F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A034-1608-4D3F-8669-79A53BA7335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F46-9498-4108-B8CE-56E813F19C2F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A034-1608-4D3F-8669-79A53BA7335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F46-9498-4108-B8CE-56E813F19C2F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A034-1608-4D3F-8669-79A53BA7335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F46-9498-4108-B8CE-56E813F19C2F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A034-1608-4D3F-8669-79A53BA7335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F46-9498-4108-B8CE-56E813F19C2F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A034-1608-4D3F-8669-79A53BA7335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F46-9498-4108-B8CE-56E813F19C2F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A034-1608-4D3F-8669-79A53BA7335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F46-9498-4108-B8CE-56E813F19C2F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A034-1608-4D3F-8669-79A53BA7335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F46-9498-4108-B8CE-56E813F19C2F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A034-1608-4D3F-8669-79A53BA7335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F46-9498-4108-B8CE-56E813F19C2F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A034-1608-4D3F-8669-79A53BA7335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F46-9498-4108-B8CE-56E813F19C2F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A034-1608-4D3F-8669-79A53BA7335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8F46-9498-4108-B8CE-56E813F19C2F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BA034-1608-4D3F-8669-79A53BA7335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38F46-9498-4108-B8CE-56E813F19C2F}" type="datetimeFigureOut">
              <a:rPr lang="sk-SK" smtClean="0"/>
              <a:pPr/>
              <a:t>25. 2. 2012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BA034-1608-4D3F-8669-79A53BA7335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timon.gov.sk/517/casto-kladene-otazky.axd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Trhový mechanizmus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Trhový mechanizmus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09600" indent="-609600">
              <a:buNone/>
            </a:pPr>
            <a:r>
              <a:rPr lang="sk-SK" dirty="0" smtClean="0"/>
              <a:t> Predstavuje súhrn vzťahov a procesov, ktoré napomáhajú koordináciu slobodných rozhodnutí jednotlivých ekonomických subjektov o výrobe a spotrebe pri alokácií výrobných faktorov. </a:t>
            </a:r>
          </a:p>
          <a:p>
            <a:r>
              <a:rPr lang="sk-SK" dirty="0" smtClean="0"/>
              <a:t>najdôležitejším nosičom informácií je cena tovaru:</a:t>
            </a:r>
          </a:p>
          <a:p>
            <a:pPr lvl="1">
              <a:buNone/>
            </a:pPr>
            <a:r>
              <a:rPr lang="sk-SK" dirty="0" smtClean="0"/>
              <a:t>1. poskytuje a prenáša informácie o: </a:t>
            </a:r>
          </a:p>
          <a:p>
            <a:pPr lvl="1"/>
            <a:r>
              <a:rPr lang="sk-SK" dirty="0" smtClean="0"/>
              <a:t>potrebách , záujmoch,  disponibilných zdrojoch,  výrobných možnostiach </a:t>
            </a:r>
          </a:p>
          <a:p>
            <a:pPr lvl="1">
              <a:buNone/>
            </a:pPr>
            <a:r>
              <a:rPr lang="sk-SK" dirty="0" smtClean="0"/>
              <a:t>2. podnecuje výrobcov a spotrebiteľov, aby: </a:t>
            </a:r>
          </a:p>
          <a:p>
            <a:pPr lvl="1"/>
            <a:r>
              <a:rPr lang="sk-SK" dirty="0" smtClean="0"/>
              <a:t>používali vo výrobe efektívne výrobné metódy</a:t>
            </a:r>
          </a:p>
          <a:p>
            <a:pPr lvl="1"/>
            <a:r>
              <a:rPr lang="sk-SK" dirty="0" smtClean="0"/>
              <a:t>racionálne využívali disponibilné zdroje </a:t>
            </a:r>
          </a:p>
          <a:p>
            <a:pPr lvl="1">
              <a:buNone/>
            </a:pPr>
            <a:r>
              <a:rPr lang="sk-SK" dirty="0" smtClean="0"/>
              <a:t>3. rozdeľuje dôchodky.</a:t>
            </a:r>
          </a:p>
          <a:p>
            <a:pPr lvl="1">
              <a:buNone/>
            </a:pPr>
            <a:endParaRPr lang="sk-SK" dirty="0" smtClean="0"/>
          </a:p>
          <a:p>
            <a:endParaRPr lang="sk-SK" dirty="0" smtClean="0"/>
          </a:p>
          <a:p>
            <a:pPr marL="609600" indent="-609600">
              <a:buNone/>
            </a:pP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Piliere trhového mechanizmu</a:t>
            </a:r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>
          <a:xfrm>
            <a:off x="683568" y="1556792"/>
            <a:ext cx="7931224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dirty="0" smtClean="0"/>
              <a:t>súkromné vlastníctvo</a:t>
            </a:r>
          </a:p>
          <a:p>
            <a:r>
              <a:rPr lang="sk-SK" dirty="0" smtClean="0"/>
              <a:t>                </a:t>
            </a:r>
          </a:p>
          <a:p>
            <a:pPr>
              <a:buNone/>
            </a:pPr>
            <a:r>
              <a:rPr lang="sk-SK" dirty="0" smtClean="0"/>
              <a:t>                   slobodné</a:t>
            </a:r>
          </a:p>
          <a:p>
            <a:pPr>
              <a:buNone/>
            </a:pPr>
            <a:r>
              <a:rPr lang="sk-SK" dirty="0" smtClean="0"/>
              <a:t> 	              rozhodovanie </a:t>
            </a:r>
          </a:p>
          <a:p>
            <a:pPr>
              <a:buNone/>
            </a:pPr>
            <a:r>
              <a:rPr lang="sk-SK" sz="3200" dirty="0" smtClean="0"/>
              <a:t> 	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   				           </a:t>
            </a:r>
          </a:p>
          <a:p>
            <a:pPr>
              <a:buNone/>
            </a:pPr>
            <a:r>
              <a:rPr lang="sk-SK" dirty="0" smtClean="0"/>
              <a:t> 					</a:t>
            </a:r>
            <a:r>
              <a:rPr lang="sk-SK" sz="3200" dirty="0" smtClean="0"/>
              <a:t>konkurencia</a:t>
            </a:r>
          </a:p>
          <a:p>
            <a:pPr lvl="5">
              <a:buNone/>
            </a:pPr>
            <a:endParaRPr lang="sk-SK" sz="3200" dirty="0" smtClean="0"/>
          </a:p>
          <a:p>
            <a:pPr lvl="5">
              <a:buNone/>
            </a:pPr>
            <a:r>
              <a:rPr lang="sk-SK" sz="3200" dirty="0" smtClean="0"/>
              <a:t>				</a:t>
            </a:r>
          </a:p>
          <a:p>
            <a:pPr lvl="5">
              <a:buNone/>
            </a:pPr>
            <a:r>
              <a:rPr lang="sk-SK" sz="3200" dirty="0" smtClean="0"/>
              <a:t>					       </a:t>
            </a:r>
          </a:p>
          <a:p>
            <a:pPr lvl="5">
              <a:buNone/>
            </a:pPr>
            <a:r>
              <a:rPr lang="sk-SK" sz="3200" dirty="0" smtClean="0"/>
              <a:t>					       cenotvorba</a:t>
            </a:r>
          </a:p>
        </p:txBody>
      </p:sp>
      <p:pic>
        <p:nvPicPr>
          <p:cNvPr id="1036" name="Picture 12" descr="C:\Users\lenovo_ntb\AppData\Local\Microsoft\Windows\Temporary Internet Files\Content.IE5\Z966AU5W\MC9001044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916832"/>
            <a:ext cx="599846" cy="3578289"/>
          </a:xfrm>
          <a:prstGeom prst="rect">
            <a:avLst/>
          </a:prstGeom>
          <a:noFill/>
        </p:spPr>
      </p:pic>
      <p:pic>
        <p:nvPicPr>
          <p:cNvPr id="1037" name="Picture 13" descr="C:\Users\lenovo_ntb\AppData\Local\Microsoft\Windows\Temporary Internet Files\Content.IE5\Z966AU5W\MC9001044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2348880"/>
            <a:ext cx="599846" cy="3578289"/>
          </a:xfrm>
          <a:prstGeom prst="rect">
            <a:avLst/>
          </a:prstGeom>
          <a:noFill/>
        </p:spPr>
      </p:pic>
      <p:pic>
        <p:nvPicPr>
          <p:cNvPr id="1038" name="Picture 14" descr="C:\Users\lenovo_ntb\AppData\Local\Microsoft\Windows\Temporary Internet Files\Content.IE5\Z966AU5W\MC9001044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772816"/>
            <a:ext cx="599846" cy="3506281"/>
          </a:xfrm>
          <a:prstGeom prst="rect">
            <a:avLst/>
          </a:prstGeom>
          <a:noFill/>
        </p:spPr>
      </p:pic>
      <p:pic>
        <p:nvPicPr>
          <p:cNvPr id="18" name="Picture 13" descr="C:\Users\lenovo_ntb\AppData\Local\Microsoft\Windows\Temporary Internet Files\Content.IE5\Z966AU5W\MC9001044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996952"/>
            <a:ext cx="599846" cy="34342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Úloha štátu v trhovom mechanizme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vláda rieši zlyhania trhu</a:t>
            </a:r>
          </a:p>
          <a:p>
            <a:r>
              <a:rPr lang="sk-SK" i="1" dirty="0" smtClean="0"/>
              <a:t>„Tovary putujú tam, kde sú peňažné hlasy. Tak sa môže stať, že bohatý má peniaze na mlieko pre svoju mačku, zatiaľ čo chudobný nemá peniaze </a:t>
            </a:r>
            <a:br>
              <a:rPr lang="sk-SK" i="1" dirty="0" smtClean="0"/>
            </a:br>
            <a:r>
              <a:rPr lang="sk-SK" i="1" dirty="0" smtClean="0"/>
              <a:t>na mlieko pre svoje deti... „ </a:t>
            </a:r>
            <a:r>
              <a:rPr lang="sk-SK" dirty="0" smtClean="0"/>
              <a:t>(Paul </a:t>
            </a:r>
            <a:r>
              <a:rPr lang="sk-SK" dirty="0" err="1" smtClean="0"/>
              <a:t>Samuelson</a:t>
            </a:r>
            <a:r>
              <a:rPr lang="sk-SK" dirty="0" smtClean="0"/>
              <a:t>)</a:t>
            </a:r>
            <a:endParaRPr lang="sk-SK" i="1" dirty="0" smtClean="0"/>
          </a:p>
          <a:p>
            <a:r>
              <a:rPr lang="sk-SK" dirty="0" smtClean="0"/>
              <a:t>úlohy štátu:</a:t>
            </a:r>
          </a:p>
          <a:p>
            <a:pPr lvl="1"/>
            <a:r>
              <a:rPr lang="sk-SK" dirty="0" smtClean="0"/>
              <a:t> ochrana trhového systému,</a:t>
            </a:r>
          </a:p>
          <a:p>
            <a:pPr lvl="1"/>
            <a:r>
              <a:rPr lang="sk-SK" dirty="0" smtClean="0"/>
              <a:t>poskytovanie verejných statkov a služieb,</a:t>
            </a:r>
          </a:p>
          <a:p>
            <a:pPr lvl="1"/>
            <a:r>
              <a:rPr lang="sk-SK" dirty="0" smtClean="0"/>
              <a:t>starostlivosť o externality,</a:t>
            </a:r>
          </a:p>
          <a:p>
            <a:pPr lvl="1"/>
            <a:r>
              <a:rPr lang="sk-SK" dirty="0" smtClean="0"/>
              <a:t>prerozdeľovanie dôchodkov,</a:t>
            </a:r>
          </a:p>
          <a:p>
            <a:pPr lvl="1"/>
            <a:r>
              <a:rPr lang="sk-SK" dirty="0" smtClean="0"/>
              <a:t>stabilizácia ekonomiky.</a:t>
            </a:r>
          </a:p>
          <a:p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Úloha štátu v trhovom mechanizme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sk-SK" b="1" dirty="0" smtClean="0"/>
              <a:t>Ochrana trhového systému</a:t>
            </a:r>
          </a:p>
          <a:p>
            <a:pPr marL="514350" indent="-514350"/>
            <a:r>
              <a:rPr lang="sk-SK" dirty="0" smtClean="0"/>
              <a:t>zvyšovanie efektivity ekonomiky podporou konkurencie -  protimonopolnými zákonmi – Protimonopolný úrad SR (</a:t>
            </a:r>
            <a:r>
              <a:rPr lang="sk-SK" dirty="0" smtClean="0">
                <a:hlinkClick r:id="rId2"/>
              </a:rPr>
              <a:t>http://www.antimon.gov.sk/517/casto-kladene-otazky.axd</a:t>
            </a:r>
            <a:r>
              <a:rPr lang="sk-SK" dirty="0" smtClean="0"/>
              <a:t>)</a:t>
            </a:r>
          </a:p>
          <a:p>
            <a:pPr marL="514350" indent="-514350"/>
            <a:r>
              <a:rPr lang="sk-SK" dirty="0" smtClean="0"/>
              <a:t>potláčanie tieňovej  ekonomiky (hodnota tovarov a služieb, ktoré nie sú evidenčne zachytené – nezdanené ) -  štátny rozpočet prichádza o množstvo finančných prostriedkov.</a:t>
            </a:r>
          </a:p>
          <a:p>
            <a:pPr marL="514350" indent="-514350"/>
            <a:r>
              <a:rPr lang="sk-SK" dirty="0" smtClean="0"/>
              <a:t>nelegálna  (tiež nazývaná čierna) – nelegálne obchody</a:t>
            </a:r>
          </a:p>
          <a:p>
            <a:pPr marL="514350" indent="-514350"/>
            <a:r>
              <a:rPr lang="sk-SK" dirty="0" smtClean="0"/>
              <a:t>legálna (šedá – domácka </a:t>
            </a:r>
            <a:r>
              <a:rPr lang="sk-SK" dirty="0" err="1" smtClean="0"/>
              <a:t>výrobua</a:t>
            </a:r>
            <a:r>
              <a:rPr lang="sk-SK" dirty="0" smtClean="0"/>
              <a:t> pre vlastnú spotrebu – napr. zaváranie alebo kosenie vlastného trávnika pred domom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Úloha štátu v trhovom mechanizme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b="1" dirty="0" smtClean="0"/>
              <a:t>2. Poskytovanie verejných statkov a služieb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Sú to také statky a služby z  rôznych dôvodov nemôže (aby neboli zneužité), alebo nechce (lebo sa to neoplatí) poskytovať súkromný sektor (štátne školy, cesty, polícia...).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Úloha štátu v trhovom mechanizme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b="1" dirty="0" smtClean="0"/>
              <a:t>3. Starostlivosť o externality</a:t>
            </a:r>
          </a:p>
          <a:p>
            <a:r>
              <a:rPr lang="sk-SK" dirty="0" smtClean="0"/>
              <a:t>externality – vedľajšie účinky trhu </a:t>
            </a:r>
          </a:p>
          <a:p>
            <a:r>
              <a:rPr lang="sk-SK" dirty="0" smtClean="0"/>
              <a:t>externý efekt je v ekonómii vonkajší účinok (efekt) ekonomickej činnosti prenesený z daného ekonomického subjektu na iný subjekt alebo okolie</a:t>
            </a:r>
          </a:p>
          <a:p>
            <a:r>
              <a:rPr lang="sk-SK" dirty="0" smtClean="0"/>
              <a:t>tým že náklady alebo prínosy nie sú zahrnuté do cien tovarov, narušujú fungovanie trhového mechanizmu</a:t>
            </a:r>
          </a:p>
          <a:p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Úloha štátu v trhovom mechanizme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sk-SK" sz="2400" b="1" dirty="0" smtClean="0"/>
              <a:t>negatívne externality </a:t>
            </a:r>
            <a:r>
              <a:rPr lang="sk-SK" sz="2400" dirty="0" smtClean="0"/>
              <a:t>– ak subjektu vznikajú </a:t>
            </a:r>
          </a:p>
          <a:p>
            <a:pPr marL="514350" indent="-514350">
              <a:buNone/>
            </a:pPr>
            <a:r>
              <a:rPr lang="sk-SK" sz="2400" dirty="0" smtClean="0"/>
              <a:t>       dodatočné náklady  z ekonomickej aktivity </a:t>
            </a:r>
          </a:p>
          <a:p>
            <a:pPr marL="514350" indent="-514350">
              <a:buNone/>
            </a:pPr>
            <a:r>
              <a:rPr lang="sk-SK" sz="2400" dirty="0" smtClean="0"/>
              <a:t>       iných subjektov, pričom tie mu náklady </a:t>
            </a:r>
          </a:p>
          <a:p>
            <a:pPr marL="514350" indent="-514350">
              <a:buNone/>
            </a:pPr>
            <a:r>
              <a:rPr lang="sk-SK" sz="2400" dirty="0" smtClean="0"/>
              <a:t>       neuhradia      (napr. škody na životnom prostredí)</a:t>
            </a:r>
          </a:p>
          <a:p>
            <a:pPr>
              <a:buNone/>
            </a:pPr>
            <a:r>
              <a:rPr lang="sk-SK" sz="2400" dirty="0" smtClean="0"/>
              <a:t>b</a:t>
            </a:r>
            <a:r>
              <a:rPr lang="sk-SK" sz="2400" b="1" dirty="0" smtClean="0"/>
              <a:t>)   pozitívne externality  </a:t>
            </a:r>
            <a:r>
              <a:rPr lang="sk-SK" sz="2400" dirty="0" smtClean="0"/>
              <a:t>-  ak subjekty</a:t>
            </a:r>
            <a:r>
              <a:rPr lang="pl-PL" sz="2400" dirty="0" smtClean="0"/>
              <a:t> získajú výhody </a:t>
            </a:r>
          </a:p>
          <a:p>
            <a:pPr marL="514350" indent="-514350">
              <a:buNone/>
            </a:pPr>
            <a:r>
              <a:rPr lang="pl-PL" sz="2400" dirty="0" smtClean="0"/>
              <a:t>       bez toho, aby za ne platili</a:t>
            </a:r>
            <a:endParaRPr lang="sk-SK" sz="2400" dirty="0" smtClean="0"/>
          </a:p>
          <a:p>
            <a:pPr marL="514350" indent="-514350">
              <a:buNone/>
            </a:pPr>
            <a:endParaRPr lang="sk-SK" sz="2400" dirty="0" smtClean="0"/>
          </a:p>
          <a:p>
            <a:r>
              <a:rPr lang="sk-SK" sz="2400" dirty="0" smtClean="0"/>
              <a:t>štát potláča negatívne </a:t>
            </a:r>
          </a:p>
          <a:p>
            <a:pPr>
              <a:buNone/>
            </a:pPr>
            <a:r>
              <a:rPr lang="sk-SK" sz="2400" dirty="0" smtClean="0"/>
              <a:t>     a podporuje  pozitívne</a:t>
            </a:r>
          </a:p>
          <a:p>
            <a:pPr>
              <a:buNone/>
            </a:pPr>
            <a:r>
              <a:rPr lang="sk-SK" sz="2400" dirty="0" smtClean="0"/>
              <a:t>     externality</a:t>
            </a:r>
            <a:endParaRPr lang="sk-SK" sz="2400" dirty="0"/>
          </a:p>
        </p:txBody>
      </p:sp>
      <p:pic>
        <p:nvPicPr>
          <p:cNvPr id="1026" name="Picture 2" descr="C:\Users\lenovo_ntb\AppData\Local\Microsoft\Windows\Temporary Internet Files\Content.IE5\Z966AU5W\MP90040247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628800"/>
            <a:ext cx="1978700" cy="1318618"/>
          </a:xfrm>
          <a:prstGeom prst="rect">
            <a:avLst/>
          </a:prstGeom>
          <a:noFill/>
        </p:spPr>
      </p:pic>
      <p:pic>
        <p:nvPicPr>
          <p:cNvPr id="5" name="Obrázok 4" descr="prostredi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4221088"/>
            <a:ext cx="3096344" cy="20642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Úloha štátu v trhovom mechanizme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b="1" dirty="0" smtClean="0"/>
              <a:t>4. Prerozdeľovanie dôchodkov</a:t>
            </a:r>
          </a:p>
          <a:p>
            <a:r>
              <a:rPr lang="sk-SK" dirty="0" smtClean="0"/>
              <a:t>pomoc sociálne slabším občanom - prerozdelenia finančných prostriedkov z daní sociálne odkázaným</a:t>
            </a:r>
          </a:p>
          <a:p>
            <a:r>
              <a:rPr lang="sk-SK" dirty="0" smtClean="0"/>
              <a:t>sú to výdaje, za ktoré sa nevyrobia žiadne tovary a služby -  transferové platby (dávky sociálneho zabezpečenia, dôchodky, príspevky sociálnej starostlivosti)</a:t>
            </a:r>
          </a:p>
          <a:p>
            <a:r>
              <a:rPr lang="sk-SK" dirty="0" smtClean="0"/>
              <a:t>výdavky do zdravotníctva, školstva, kultúry, poľnohospodárstva, na </a:t>
            </a:r>
            <a:r>
              <a:rPr lang="sk-SK" smtClean="0"/>
              <a:t>štát. správu</a:t>
            </a:r>
            <a:endParaRPr lang="sk-SK" b="1" dirty="0" smtClean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Úloha štátu v trhovom mechanizme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>
              <a:buNone/>
            </a:pPr>
            <a:r>
              <a:rPr lang="sk-SK" b="1" dirty="0" smtClean="0"/>
              <a:t>5. Stabilizácia ekonomiky</a:t>
            </a:r>
          </a:p>
          <a:p>
            <a:r>
              <a:rPr lang="sk-SK" dirty="0" smtClean="0"/>
              <a:t>obmedzenie výkyvov ekonomiky, ktoré spôsobujú kolísanie zamestnanosti a životnej úrovne, čo postihuje obyvateľstvo. </a:t>
            </a:r>
          </a:p>
          <a:p>
            <a:r>
              <a:rPr lang="sk-SK" dirty="0" smtClean="0"/>
              <a:t>vláda tieto kolísania zmierňuje a reguluje mnohými nástrojmi (fiškálnej </a:t>
            </a:r>
          </a:p>
          <a:p>
            <a:pPr>
              <a:buNone/>
            </a:pPr>
            <a:r>
              <a:rPr lang="sk-SK" dirty="0" smtClean="0"/>
              <a:t>    a monetárnej politiky)</a:t>
            </a:r>
          </a:p>
          <a:p>
            <a:endParaRPr lang="sk-SK" dirty="0"/>
          </a:p>
        </p:txBody>
      </p:sp>
      <p:pic>
        <p:nvPicPr>
          <p:cNvPr id="4" name="Obrázok 3" descr="economic_cyc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128" y="4365104"/>
            <a:ext cx="2830082" cy="21058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Trh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>
              <a:buNone/>
            </a:pPr>
            <a:r>
              <a:rPr lang="sk-SK" dirty="0" smtClean="0"/>
              <a:t>= miesto, kde sa stretávajú kupujúci a predávajúci, aby sa dohodli na cenách a množstvách</a:t>
            </a:r>
          </a:p>
          <a:p>
            <a:endParaRPr lang="sk-SK" dirty="0" smtClean="0"/>
          </a:p>
          <a:p>
            <a:endParaRPr lang="sk-SK" dirty="0" smtClean="0"/>
          </a:p>
          <a:p>
            <a:pPr algn="ctr">
              <a:buNone/>
            </a:pPr>
            <a:endParaRPr lang="sk-SK" sz="4400" dirty="0" smtClean="0"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C:\Users\lenovo_ntb\AppData\Local\Microsoft\Windows\Temporary Internet Files\Content.IE5\AAIGFPQU\MC9000577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780928"/>
            <a:ext cx="3658355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Typy trhov</a:t>
            </a:r>
            <a:r>
              <a:rPr lang="cs-CZ" dirty="0" smtClean="0"/>
              <a:t/>
            </a:r>
            <a:br>
              <a:rPr lang="cs-CZ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/>
              <a:t>počet tovarov a služieb:</a:t>
            </a:r>
          </a:p>
          <a:p>
            <a:pPr lvl="1"/>
            <a:r>
              <a:rPr lang="sk-SK" dirty="0" smtClean="0"/>
              <a:t>individuálny</a:t>
            </a:r>
          </a:p>
          <a:p>
            <a:pPr lvl="1"/>
            <a:r>
              <a:rPr lang="sk-SK" dirty="0" smtClean="0"/>
              <a:t>čiastkový</a:t>
            </a:r>
          </a:p>
          <a:p>
            <a:pPr lvl="1"/>
            <a:r>
              <a:rPr lang="sk-SK" dirty="0" smtClean="0"/>
              <a:t>agregátny</a:t>
            </a:r>
          </a:p>
          <a:p>
            <a:r>
              <a:rPr lang="sk-SK" dirty="0" smtClean="0"/>
              <a:t>predmet kúpy a predaja:</a:t>
            </a:r>
          </a:p>
          <a:p>
            <a:pPr lvl="1"/>
            <a:r>
              <a:rPr lang="sk-SK" dirty="0" smtClean="0"/>
              <a:t>tovarov a služieb</a:t>
            </a:r>
          </a:p>
          <a:p>
            <a:pPr lvl="1"/>
            <a:r>
              <a:rPr lang="sk-SK" dirty="0" smtClean="0"/>
              <a:t>výrobných faktorov</a:t>
            </a:r>
          </a:p>
          <a:p>
            <a:pPr lvl="1"/>
            <a:r>
              <a:rPr lang="sk-SK" dirty="0" smtClean="0"/>
              <a:t>finančný</a:t>
            </a:r>
          </a:p>
          <a:p>
            <a:r>
              <a:rPr lang="sk-SK" dirty="0" smtClean="0"/>
              <a:t>územné hľadisko:</a:t>
            </a:r>
          </a:p>
          <a:p>
            <a:pPr lvl="1"/>
            <a:r>
              <a:rPr lang="sk-SK" dirty="0" smtClean="0"/>
              <a:t>miestny</a:t>
            </a:r>
          </a:p>
          <a:p>
            <a:pPr lvl="1"/>
            <a:r>
              <a:rPr lang="sk-SK" dirty="0" smtClean="0"/>
              <a:t>národný</a:t>
            </a:r>
          </a:p>
          <a:p>
            <a:pPr lvl="1"/>
            <a:r>
              <a:rPr lang="sk-SK" dirty="0" smtClean="0"/>
              <a:t>svetový (globálny)</a:t>
            </a:r>
            <a:endParaRPr lang="cs-CZ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620688"/>
            <a:ext cx="7772400" cy="941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Subjekty trhu</a:t>
            </a:r>
            <a:endParaRPr kumimoji="0" lang="cs-CZ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981200"/>
            <a:ext cx="7772400" cy="31039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sk-SK" sz="3200" dirty="0" smtClean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sk-SK" sz="3200" dirty="0" smtClean="0"/>
              <a:t>spotrebitelia – </a:t>
            </a:r>
            <a:r>
              <a:rPr lang="sk-SK" sz="3200" b="1" dirty="0" smtClean="0"/>
              <a:t>domácnosti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sk-SK" sz="3200" dirty="0" smtClean="0"/>
              <a:t>výrobcovia – </a:t>
            </a:r>
            <a:r>
              <a:rPr lang="sk-SK" sz="3200" b="1" dirty="0" smtClean="0"/>
              <a:t>firmy</a:t>
            </a:r>
            <a:r>
              <a:rPr lang="sk-SK" sz="3200" dirty="0" smtClean="0"/>
              <a:t>,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k-S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podniky,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sk-S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organizácie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sk-SK" sz="3200" b="1" dirty="0" smtClean="0"/>
              <a:t>š</a:t>
            </a:r>
            <a:r>
              <a:rPr kumimoji="0" lang="sk-SK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tát</a:t>
            </a:r>
            <a:r>
              <a:rPr kumimoji="0" lang="sk-SK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zákonodarca 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C:\Users\lenovo_ntb\AppData\Local\Microsoft\Windows\Temporary Internet Files\Content.IE5\AAIGFPQU\MC90015078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924944"/>
            <a:ext cx="1826057" cy="1512418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931224" cy="1162050"/>
          </a:xfrm>
        </p:spPr>
        <p:txBody>
          <a:bodyPr>
            <a:normAutofit/>
          </a:bodyPr>
          <a:lstStyle/>
          <a:p>
            <a:pPr algn="ctr"/>
            <a:r>
              <a:rPr lang="sk-SK" sz="4400" b="0" dirty="0" smtClean="0"/>
              <a:t>Vzťahy medzi subjektmi</a:t>
            </a:r>
            <a:r>
              <a:rPr lang="sk-SK" b="0" dirty="0" smtClean="0"/>
              <a:t>  </a:t>
            </a:r>
            <a:r>
              <a:rPr lang="sk-SK" sz="4400" b="0" dirty="0" smtClean="0"/>
              <a:t>trhu</a:t>
            </a:r>
          </a:p>
        </p:txBody>
      </p:sp>
      <p:pic>
        <p:nvPicPr>
          <p:cNvPr id="4" name="Zástupný symbol obsahu 3" descr="Domčúrik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259632" y="3140968"/>
            <a:ext cx="2664296" cy="1795646"/>
          </a:xfrm>
          <a:prstGeom prst="rect">
            <a:avLst/>
          </a:prstGeom>
        </p:spPr>
      </p:pic>
      <p:sp>
        <p:nvSpPr>
          <p:cNvPr id="6" name="Zástupný symbol textu 5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291263" cy="4946227"/>
          </a:xfrm>
        </p:spPr>
        <p:txBody>
          <a:bodyPr>
            <a:normAutofit fontScale="77500" lnSpcReduction="20000"/>
          </a:bodyPr>
          <a:lstStyle/>
          <a:p>
            <a:endParaRPr lang="sk-SK" dirty="0" smtClean="0"/>
          </a:p>
          <a:p>
            <a:r>
              <a:rPr lang="sk-SK" dirty="0" smtClean="0"/>
              <a:t>			        </a:t>
            </a:r>
            <a:r>
              <a:rPr lang="sk-SK" sz="2800" dirty="0" smtClean="0"/>
              <a:t>platby za VF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				</a:t>
            </a:r>
            <a:r>
              <a:rPr lang="sk-SK" sz="2600" dirty="0" smtClean="0"/>
              <a:t>VF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      	</a:t>
            </a:r>
            <a:r>
              <a:rPr lang="sk-SK" sz="2400" dirty="0" smtClean="0"/>
              <a:t>   </a:t>
            </a:r>
          </a:p>
          <a:p>
            <a:r>
              <a:rPr lang="sk-SK" sz="2400" dirty="0" smtClean="0"/>
              <a:t>								</a:t>
            </a:r>
            <a:r>
              <a:rPr lang="sk-SK" sz="2400" b="1" dirty="0" smtClean="0"/>
              <a:t> firmy</a:t>
            </a:r>
            <a:endParaRPr lang="sk-SK" sz="2400" dirty="0" smtClean="0"/>
          </a:p>
          <a:p>
            <a:r>
              <a:rPr lang="sk-SK" sz="2600" dirty="0" smtClean="0"/>
              <a:t>	</a:t>
            </a:r>
            <a:r>
              <a:rPr lang="sk-SK" sz="2600" b="1" dirty="0" smtClean="0"/>
              <a:t>domácnosti</a:t>
            </a:r>
            <a:r>
              <a:rPr lang="sk-SK" sz="2600" dirty="0" smtClean="0"/>
              <a:t>				</a:t>
            </a:r>
            <a:endParaRPr lang="sk-SK" sz="2600" b="1" dirty="0" smtClean="0"/>
          </a:p>
          <a:p>
            <a:endParaRPr lang="sk-SK" sz="2600" b="1" dirty="0" smtClean="0"/>
          </a:p>
          <a:p>
            <a:r>
              <a:rPr lang="sk-SK" sz="2400" dirty="0" smtClean="0"/>
              <a:t>				 T a S</a:t>
            </a:r>
          </a:p>
          <a:p>
            <a:r>
              <a:rPr lang="sk-SK" sz="2400" dirty="0" smtClean="0"/>
              <a:t>				</a:t>
            </a:r>
          </a:p>
          <a:p>
            <a:r>
              <a:rPr lang="sk-SK" sz="2400" dirty="0" smtClean="0"/>
              <a:t>			          platby za </a:t>
            </a:r>
            <a:r>
              <a:rPr lang="sk-SK" sz="2400" dirty="0" err="1" smtClean="0"/>
              <a:t>TaS</a:t>
            </a:r>
            <a:endParaRPr lang="sk-SK" sz="2400" dirty="0"/>
          </a:p>
        </p:txBody>
      </p:sp>
      <p:sp>
        <p:nvSpPr>
          <p:cNvPr id="24" name="Zahnutá šípka hore 23"/>
          <p:cNvSpPr/>
          <p:nvPr/>
        </p:nvSpPr>
        <p:spPr>
          <a:xfrm rot="10800000" flipV="1">
            <a:off x="3203848" y="4725144"/>
            <a:ext cx="2592288" cy="936104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25" name="Zahnutá šípka hore 24"/>
          <p:cNvSpPr/>
          <p:nvPr/>
        </p:nvSpPr>
        <p:spPr>
          <a:xfrm>
            <a:off x="2915816" y="5373216"/>
            <a:ext cx="3312368" cy="9361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26" name="Zahnutá šípka hore 25"/>
          <p:cNvSpPr/>
          <p:nvPr/>
        </p:nvSpPr>
        <p:spPr>
          <a:xfrm flipV="1">
            <a:off x="3131840" y="2348880"/>
            <a:ext cx="2664296" cy="792088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28" name="Zahnutá šípka hore 27"/>
          <p:cNvSpPr/>
          <p:nvPr/>
        </p:nvSpPr>
        <p:spPr>
          <a:xfrm rot="10800000">
            <a:off x="2627784" y="1988840"/>
            <a:ext cx="3312368" cy="9361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:\Users\lenovo_ntb\AppData\Local\Microsoft\Windows\Temporary Internet Files\Content.IE5\AAIGFPQU\MC90015078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924944"/>
            <a:ext cx="1826057" cy="1512418"/>
          </a:xfrm>
          <a:prstGeom prst="rect">
            <a:avLst/>
          </a:prstGeom>
          <a:noFill/>
        </p:spPr>
      </p:pic>
      <p:sp>
        <p:nvSpPr>
          <p:cNvPr id="5" name="Nadpis 1"/>
          <p:cNvSpPr txBox="1">
            <a:spLocks/>
          </p:cNvSpPr>
          <p:nvPr/>
        </p:nvSpPr>
        <p:spPr>
          <a:xfrm>
            <a:off x="323528" y="273050"/>
            <a:ext cx="8064896" cy="635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k-SK" sz="2800" dirty="0" smtClean="0"/>
              <a:t>    štát</a:t>
            </a:r>
            <a:endParaRPr kumimoji="0" lang="sk-SK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Zástupný symbol obsahu 3" descr="Domčúri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3140968"/>
            <a:ext cx="2664296" cy="1795646"/>
          </a:xfrm>
          <a:prstGeom prst="rect">
            <a:avLst/>
          </a:prstGeom>
        </p:spPr>
      </p:pic>
      <p:sp>
        <p:nvSpPr>
          <p:cNvPr id="7" name="Zástupný symbol textu 5"/>
          <p:cNvSpPr txBox="1">
            <a:spLocks/>
          </p:cNvSpPr>
          <p:nvPr/>
        </p:nvSpPr>
        <p:spPr>
          <a:xfrm>
            <a:off x="179512" y="764704"/>
            <a:ext cx="8964488" cy="5616624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sk-SK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	</a:t>
            </a:r>
            <a:r>
              <a:rPr lang="sk-SK" sz="9600" dirty="0" smtClean="0"/>
              <a:t>	              dotácie</a:t>
            </a:r>
            <a:r>
              <a:rPr kumimoji="0" lang="sk-SK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sk-SK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sk-SK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						</a:t>
            </a:r>
            <a:endParaRPr lang="sk-SK" sz="96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sk-SK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          </a:t>
            </a:r>
            <a:r>
              <a:rPr lang="sk-SK" sz="9600" dirty="0" smtClean="0"/>
              <a:t>€ za VF	</a:t>
            </a:r>
            <a:r>
              <a:rPr kumimoji="0" lang="sk-SK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         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sk-SK" sz="9600" dirty="0" smtClean="0"/>
              <a:t>							    € za  </a:t>
            </a:r>
            <a:r>
              <a:rPr lang="sk-SK" sz="9600" dirty="0" err="1" smtClean="0"/>
              <a:t>TaS</a:t>
            </a:r>
            <a:endParaRPr kumimoji="0" lang="sk-SK" sz="9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sk-SK" sz="9600" dirty="0" smtClean="0"/>
              <a:t>transfery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sk-SK" sz="9600" dirty="0" smtClean="0">
                <a:solidFill>
                  <a:prstClr val="black"/>
                </a:solidFill>
              </a:rPr>
              <a:t>	</a:t>
            </a:r>
            <a:r>
              <a:rPr lang="sk-SK" sz="4800" dirty="0" smtClean="0"/>
              <a:t>                   			</a:t>
            </a:r>
            <a:r>
              <a:rPr lang="sk-SK" sz="9600" dirty="0" smtClean="0"/>
              <a:t>VF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sk-SK" sz="9600" dirty="0" smtClean="0"/>
              <a:t>						    </a:t>
            </a:r>
            <a:r>
              <a:rPr lang="sk-SK" sz="9600" dirty="0" err="1" smtClean="0"/>
              <a:t>TaS</a:t>
            </a:r>
            <a:r>
              <a:rPr lang="sk-SK" sz="9600" dirty="0" smtClean="0"/>
              <a:t>	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sk-SK" sz="4800" dirty="0" smtClean="0"/>
              <a:t>			</a:t>
            </a:r>
            <a:r>
              <a:rPr lang="sk-SK" sz="9600" dirty="0" smtClean="0"/>
              <a:t>	 					     dane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sk-SK" sz="9600" dirty="0" smtClean="0"/>
              <a:t>					  dane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sk-SK" sz="9600" dirty="0" smtClean="0"/>
              <a:t>							 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sk-SK" sz="9600" dirty="0" smtClean="0"/>
              <a:t>					      </a:t>
            </a:r>
            <a:r>
              <a:rPr lang="sk-SK" sz="9600" dirty="0" err="1" smtClean="0"/>
              <a:t>TaS</a:t>
            </a:r>
            <a:endParaRPr lang="sk-SK" sz="9600" dirty="0" smtClean="0"/>
          </a:p>
          <a:p>
            <a:pPr marL="342900" indent="-342900">
              <a:spcBef>
                <a:spcPct val="20000"/>
              </a:spcBef>
              <a:defRPr/>
            </a:pPr>
            <a:r>
              <a:rPr lang="sk-SK" sz="9600" dirty="0" smtClean="0">
                <a:solidFill>
                  <a:prstClr val="black"/>
                </a:solidFill>
              </a:rPr>
              <a:t>									  </a:t>
            </a:r>
            <a:r>
              <a:rPr kumimoji="0" lang="sk-SK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sk-SK" sz="9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		</a:t>
            </a:r>
            <a:r>
              <a:rPr lang="sk-SK" sz="9600" dirty="0" smtClean="0"/>
              <a:t>   </a:t>
            </a:r>
            <a:r>
              <a:rPr kumimoji="0" lang="sk-SK" sz="9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€ za </a:t>
            </a:r>
            <a:r>
              <a:rPr kumimoji="0" lang="sk-SK" sz="9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TaS</a:t>
            </a:r>
            <a:r>
              <a:rPr kumimoji="0" lang="sk-SK" sz="9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kumimoji="0" lang="sk-SK" sz="5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086100" lvl="6" indent="-342900">
              <a:spcBef>
                <a:spcPct val="20000"/>
              </a:spcBef>
            </a:pPr>
            <a:r>
              <a:rPr lang="sk-SK" sz="5400" dirty="0" smtClean="0"/>
              <a:t>	</a:t>
            </a:r>
            <a:r>
              <a:rPr lang="sk-SK" sz="9600" dirty="0" smtClean="0"/>
              <a:t>           </a:t>
            </a:r>
          </a:p>
          <a:p>
            <a:pPr marL="3086100" lvl="6" indent="-342900">
              <a:spcBef>
                <a:spcPct val="20000"/>
              </a:spcBef>
            </a:pPr>
            <a:r>
              <a:rPr lang="sk-SK" sz="9600" dirty="0" smtClean="0"/>
              <a:t>		€  za VF</a:t>
            </a:r>
            <a:endParaRPr kumimoji="0" lang="sk-SK" sz="9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sk-SK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     	   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sk-SK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r>
              <a:rPr lang="sk-SK" sz="9600" b="1" dirty="0" smtClean="0"/>
              <a:t>		       </a:t>
            </a:r>
            <a:r>
              <a:rPr lang="sk-SK" sz="9600" dirty="0" smtClean="0"/>
              <a:t>               VF </a:t>
            </a:r>
            <a:r>
              <a:rPr lang="sk-SK" sz="9600" b="1" dirty="0" smtClean="0"/>
              <a:t>		</a:t>
            </a:r>
            <a:endParaRPr kumimoji="0" lang="sk-SK" sz="9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k-SK" sz="9600" dirty="0" smtClean="0"/>
              <a:t>			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sk-SK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</a:t>
            </a:r>
            <a:r>
              <a:rPr lang="sk-SK" sz="9600" dirty="0" smtClean="0"/>
              <a:t>		</a:t>
            </a:r>
            <a:endParaRPr kumimoji="0" lang="sk-SK" sz="9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sk-SK" sz="5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sk-SK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sk-SK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                 platby za </a:t>
            </a:r>
            <a:r>
              <a:rPr kumimoji="0" lang="sk-SK" sz="9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TaS</a:t>
            </a:r>
            <a:endParaRPr kumimoji="0" lang="sk-SK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Zahnutá šípka hore 7"/>
          <p:cNvSpPr/>
          <p:nvPr/>
        </p:nvSpPr>
        <p:spPr>
          <a:xfrm rot="1874148" flipV="1">
            <a:off x="5424766" y="1097502"/>
            <a:ext cx="3822924" cy="1134481"/>
          </a:xfrm>
          <a:prstGeom prst="curvedUpArrow">
            <a:avLst>
              <a:gd name="adj1" fmla="val 25000"/>
              <a:gd name="adj2" fmla="val 50000"/>
              <a:gd name="adj3" fmla="val 3855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9" name="Zahnutá šípka hore 8"/>
          <p:cNvSpPr/>
          <p:nvPr/>
        </p:nvSpPr>
        <p:spPr>
          <a:xfrm>
            <a:off x="2915816" y="5445224"/>
            <a:ext cx="3312368" cy="9361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0" name="Zahnutá šípka hore 9"/>
          <p:cNvSpPr/>
          <p:nvPr/>
        </p:nvSpPr>
        <p:spPr>
          <a:xfrm rot="18340732">
            <a:off x="2628485" y="2925566"/>
            <a:ext cx="2372984" cy="577436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1" name="Zahnutá šípka hore 10"/>
          <p:cNvSpPr/>
          <p:nvPr/>
        </p:nvSpPr>
        <p:spPr>
          <a:xfrm rot="7507874">
            <a:off x="902750" y="2129212"/>
            <a:ext cx="3097156" cy="749192"/>
          </a:xfrm>
          <a:prstGeom prst="curved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pic>
        <p:nvPicPr>
          <p:cNvPr id="12" name="Picture 4" descr="http://www.treking.cz/regiony/bratislavsky-hra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912" y="1052736"/>
            <a:ext cx="1489348" cy="1117011"/>
          </a:xfrm>
          <a:prstGeom prst="rect">
            <a:avLst/>
          </a:prstGeom>
          <a:noFill/>
        </p:spPr>
      </p:pic>
      <p:sp>
        <p:nvSpPr>
          <p:cNvPr id="13" name="Zahnutá šípka hore 12"/>
          <p:cNvSpPr/>
          <p:nvPr/>
        </p:nvSpPr>
        <p:spPr>
          <a:xfrm rot="10800000" flipV="1">
            <a:off x="3284240" y="4085456"/>
            <a:ext cx="2520280" cy="50405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4" name="Zahnutá šípka hore 13"/>
          <p:cNvSpPr/>
          <p:nvPr/>
        </p:nvSpPr>
        <p:spPr>
          <a:xfrm rot="13612000">
            <a:off x="5313861" y="1711356"/>
            <a:ext cx="3153418" cy="83443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5" name="Zahnutá šípka hore 14"/>
          <p:cNvSpPr/>
          <p:nvPr/>
        </p:nvSpPr>
        <p:spPr>
          <a:xfrm rot="7507874">
            <a:off x="476494" y="1944162"/>
            <a:ext cx="3097156" cy="74919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6" name="Zahnutá šípka hore 15"/>
          <p:cNvSpPr/>
          <p:nvPr/>
        </p:nvSpPr>
        <p:spPr>
          <a:xfrm>
            <a:off x="3347864" y="4509120"/>
            <a:ext cx="2664296" cy="648072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7" name="Zahnutá šípka hore 16"/>
          <p:cNvSpPr/>
          <p:nvPr/>
        </p:nvSpPr>
        <p:spPr>
          <a:xfrm rot="18340732">
            <a:off x="3015901" y="2976316"/>
            <a:ext cx="2372984" cy="577436"/>
          </a:xfrm>
          <a:prstGeom prst="curvedUp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8" name="Zahnutá šípka hore 17"/>
          <p:cNvSpPr/>
          <p:nvPr/>
        </p:nvSpPr>
        <p:spPr>
          <a:xfrm rot="14807103" flipV="1">
            <a:off x="4199514" y="2565785"/>
            <a:ext cx="2042257" cy="717997"/>
          </a:xfrm>
          <a:prstGeom prst="curved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20" name="Zahnutá šípka hore 19"/>
          <p:cNvSpPr/>
          <p:nvPr/>
        </p:nvSpPr>
        <p:spPr>
          <a:xfrm rot="10800000" flipV="1">
            <a:off x="3356248" y="5165576"/>
            <a:ext cx="2592288" cy="648072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21" name="Zahnutá šípka hore 20"/>
          <p:cNvSpPr/>
          <p:nvPr/>
        </p:nvSpPr>
        <p:spPr>
          <a:xfrm rot="3784319" flipV="1">
            <a:off x="4810181" y="2223305"/>
            <a:ext cx="2119177" cy="50405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4" grpId="0" animBg="1"/>
      <p:bldP spid="15" grpId="0" animBg="1"/>
      <p:bldP spid="17" grpId="0" animBg="1"/>
      <p:bldP spid="18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Vzťahy medzi subjektmi trhu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sk-SK" dirty="0" smtClean="0"/>
              <a:t>domácnosti a firmy:</a:t>
            </a:r>
          </a:p>
          <a:p>
            <a:pPr marL="914400" lvl="1" indent="-514350">
              <a:buAutoNum type="alphaLcParenR"/>
            </a:pPr>
            <a:r>
              <a:rPr lang="sk-SK" dirty="0" smtClean="0"/>
              <a:t>firmy:</a:t>
            </a:r>
          </a:p>
          <a:p>
            <a:pPr marL="1314450" lvl="2" indent="-514350"/>
            <a:r>
              <a:rPr lang="sk-SK" dirty="0" smtClean="0"/>
              <a:t>ponúkajú  dom. tovary a služby</a:t>
            </a:r>
          </a:p>
          <a:p>
            <a:pPr marL="1314450" lvl="2" indent="-514350"/>
            <a:r>
              <a:rPr lang="sk-SK" dirty="0" smtClean="0"/>
              <a:t>platia za výrobné faktory</a:t>
            </a:r>
          </a:p>
          <a:p>
            <a:pPr marL="914400" lvl="1" indent="-514350">
              <a:buNone/>
            </a:pPr>
            <a:r>
              <a:rPr lang="sk-SK" dirty="0" smtClean="0"/>
              <a:t>b) domácnosti:</a:t>
            </a:r>
          </a:p>
          <a:p>
            <a:pPr marL="1314450" lvl="2" indent="-514350"/>
            <a:r>
              <a:rPr lang="sk-SK" dirty="0" smtClean="0"/>
              <a:t>platia za tovary a služby</a:t>
            </a:r>
          </a:p>
          <a:p>
            <a:pPr marL="1314450" lvl="2" indent="-514350"/>
            <a:r>
              <a:rPr lang="sk-SK" dirty="0" smtClean="0"/>
              <a:t>ponúkajú firmám výrobné faktory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Vzťahy medzi subjektmi trhu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sk-SK" dirty="0" smtClean="0"/>
              <a:t>domácnosti a štát:</a:t>
            </a:r>
          </a:p>
          <a:p>
            <a:pPr marL="914400" lvl="1" indent="-514350">
              <a:buAutoNum type="alphaLcParenR"/>
            </a:pPr>
            <a:r>
              <a:rPr lang="sk-SK" dirty="0" smtClean="0"/>
              <a:t>domácnosti:</a:t>
            </a:r>
          </a:p>
          <a:p>
            <a:pPr marL="1314450" lvl="2" indent="-514350"/>
            <a:r>
              <a:rPr lang="sk-SK" dirty="0" smtClean="0"/>
              <a:t>platia dane</a:t>
            </a:r>
          </a:p>
          <a:p>
            <a:pPr marL="1314450" lvl="2" indent="-514350"/>
            <a:r>
              <a:rPr lang="sk-SK" dirty="0" smtClean="0"/>
              <a:t>ponúkajú výrobné faktory</a:t>
            </a:r>
          </a:p>
          <a:p>
            <a:pPr marL="914400" lvl="1" indent="-514350">
              <a:buNone/>
            </a:pPr>
            <a:r>
              <a:rPr lang="sk-SK" dirty="0" smtClean="0"/>
              <a:t>b) štát</a:t>
            </a:r>
          </a:p>
          <a:p>
            <a:pPr marL="1314450" lvl="2" indent="-514350"/>
            <a:r>
              <a:rPr lang="sk-SK" dirty="0" smtClean="0"/>
              <a:t>poskytuje  </a:t>
            </a:r>
            <a:r>
              <a:rPr lang="sk-SK" dirty="0" err="1" smtClean="0"/>
              <a:t>transférové</a:t>
            </a:r>
            <a:r>
              <a:rPr lang="sk-SK" dirty="0" smtClean="0"/>
              <a:t> platby (štátne dávky- v </a:t>
            </a:r>
            <a:r>
              <a:rPr lang="sk-SK" dirty="0" err="1" smtClean="0"/>
              <a:t>hmot</a:t>
            </a:r>
            <a:r>
              <a:rPr lang="sk-SK" dirty="0" smtClean="0"/>
              <a:t>. núdzi, rodinné prídavky, </a:t>
            </a:r>
            <a:r>
              <a:rPr lang="sk-SK" dirty="0" err="1" smtClean="0"/>
              <a:t>rodič.príspevok</a:t>
            </a:r>
            <a:r>
              <a:rPr lang="sk-SK" dirty="0" smtClean="0"/>
              <a:t>, </a:t>
            </a:r>
            <a:r>
              <a:rPr lang="sk-SK" dirty="0" err="1" smtClean="0"/>
              <a:t>starob</a:t>
            </a:r>
            <a:r>
              <a:rPr lang="sk-SK" dirty="0" smtClean="0"/>
              <a:t>. a invalid. dôchodky, podpora v </a:t>
            </a:r>
            <a:r>
              <a:rPr lang="sk-SK" dirty="0" err="1" smtClean="0"/>
              <a:t>nezam</a:t>
            </a:r>
            <a:r>
              <a:rPr lang="sk-SK" dirty="0" smtClean="0"/>
              <a:t>....)</a:t>
            </a:r>
          </a:p>
          <a:p>
            <a:pPr marL="1314450" lvl="2" indent="-514350"/>
            <a:r>
              <a:rPr lang="sk-SK" dirty="0" smtClean="0"/>
              <a:t>platí za výrobné faktory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k-SK" dirty="0" smtClean="0"/>
              <a:t>Vzťahy medzi subjektmi trhu</a:t>
            </a:r>
            <a:endParaRPr lang="sk-SK" dirty="0"/>
          </a:p>
        </p:txBody>
      </p:sp>
      <p:sp>
        <p:nvSpPr>
          <p:cNvPr id="7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sk-SK" dirty="0" smtClean="0"/>
              <a:t>firmy a štát:</a:t>
            </a:r>
          </a:p>
          <a:p>
            <a:pPr marL="914400" lvl="1" indent="-514350">
              <a:buAutoNum type="alphaLcParenR"/>
            </a:pPr>
            <a:r>
              <a:rPr lang="sk-SK" dirty="0" smtClean="0"/>
              <a:t>firmy:</a:t>
            </a:r>
          </a:p>
          <a:p>
            <a:pPr marL="1314450" lvl="2" indent="-514350"/>
            <a:r>
              <a:rPr lang="sk-SK" dirty="0" smtClean="0"/>
              <a:t>platia dane</a:t>
            </a:r>
          </a:p>
          <a:p>
            <a:pPr marL="1314450" lvl="2" indent="-514350"/>
            <a:r>
              <a:rPr lang="sk-SK" dirty="0" smtClean="0"/>
              <a:t>ponúkajú tovary a služby</a:t>
            </a:r>
          </a:p>
          <a:p>
            <a:pPr marL="914400" lvl="1" indent="-514350">
              <a:buNone/>
            </a:pPr>
            <a:r>
              <a:rPr lang="sk-SK" dirty="0" smtClean="0"/>
              <a:t>b) štát</a:t>
            </a:r>
          </a:p>
          <a:p>
            <a:pPr marL="1314450" lvl="2" indent="-514350"/>
            <a:r>
              <a:rPr lang="sk-SK" dirty="0" smtClean="0"/>
              <a:t>poskytuje  dotácie a subvencie</a:t>
            </a:r>
          </a:p>
          <a:p>
            <a:pPr marL="1314450" lvl="2" indent="-514350"/>
            <a:r>
              <a:rPr lang="sk-SK" dirty="0" smtClean="0"/>
              <a:t>platí za tovary a služby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460</Words>
  <Application>Microsoft Office PowerPoint</Application>
  <PresentationFormat>Prezentácia na obrazovke (4:3)</PresentationFormat>
  <Paragraphs>156</Paragraphs>
  <Slides>19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19</vt:i4>
      </vt:variant>
    </vt:vector>
  </HeadingPairs>
  <TitlesOfParts>
    <vt:vector size="20" baseType="lpstr">
      <vt:lpstr>Motív Office</vt:lpstr>
      <vt:lpstr>Trhový mechanizmus</vt:lpstr>
      <vt:lpstr>Trh</vt:lpstr>
      <vt:lpstr>Typy trhov </vt:lpstr>
      <vt:lpstr>Snímka 4</vt:lpstr>
      <vt:lpstr>Vzťahy medzi subjektmi  trhu</vt:lpstr>
      <vt:lpstr>Snímka 6</vt:lpstr>
      <vt:lpstr>Vzťahy medzi subjektmi trhu</vt:lpstr>
      <vt:lpstr>Vzťahy medzi subjektmi trhu</vt:lpstr>
      <vt:lpstr>Vzťahy medzi subjektmi trhu</vt:lpstr>
      <vt:lpstr>Trhový mechanizmus</vt:lpstr>
      <vt:lpstr>Piliere trhového mechanizmu</vt:lpstr>
      <vt:lpstr> Úloha štátu v trhovom mechanizme </vt:lpstr>
      <vt:lpstr> Úloha štátu v trhovom mechanizme </vt:lpstr>
      <vt:lpstr> Úloha štátu v trhovom mechanizme </vt:lpstr>
      <vt:lpstr> Úloha štátu v trhovom mechanizme </vt:lpstr>
      <vt:lpstr> Úloha štátu v trhovom mechanizme </vt:lpstr>
      <vt:lpstr> Úloha štátu v trhovom mechanizme </vt:lpstr>
      <vt:lpstr>Úloha štátu v trhovom mechanizme</vt:lpstr>
      <vt:lpstr>Snímka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Trhový mechanizmus</dc:title>
  <dc:creator>lenovo_ntb</dc:creator>
  <cp:lastModifiedBy>lenovo_ntb</cp:lastModifiedBy>
  <cp:revision>77</cp:revision>
  <dcterms:created xsi:type="dcterms:W3CDTF">2012-02-18T15:30:45Z</dcterms:created>
  <dcterms:modified xsi:type="dcterms:W3CDTF">2012-02-25T13:03:10Z</dcterms:modified>
</cp:coreProperties>
</file>